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9"/>
  </p:notesMasterIdLst>
  <p:sldIdLst>
    <p:sldId id="257" r:id="rId2"/>
    <p:sldId id="259" r:id="rId3"/>
    <p:sldId id="299" r:id="rId4"/>
    <p:sldId id="258" r:id="rId5"/>
    <p:sldId id="297" r:id="rId6"/>
    <p:sldId id="296" r:id="rId7"/>
    <p:sldId id="260" r:id="rId8"/>
    <p:sldId id="288" r:id="rId9"/>
    <p:sldId id="289" r:id="rId10"/>
    <p:sldId id="263" r:id="rId11"/>
    <p:sldId id="290" r:id="rId12"/>
    <p:sldId id="291" r:id="rId13"/>
    <p:sldId id="292" r:id="rId14"/>
    <p:sldId id="293" r:id="rId15"/>
    <p:sldId id="294" r:id="rId16"/>
    <p:sldId id="295" r:id="rId17"/>
    <p:sldId id="298" r:id="rId18"/>
    <p:sldId id="315" r:id="rId19"/>
    <p:sldId id="302" r:id="rId20"/>
    <p:sldId id="303" r:id="rId21"/>
    <p:sldId id="300" r:id="rId22"/>
    <p:sldId id="307" r:id="rId23"/>
    <p:sldId id="308" r:id="rId24"/>
    <p:sldId id="301" r:id="rId25"/>
    <p:sldId id="318" r:id="rId26"/>
    <p:sldId id="304" r:id="rId27"/>
    <p:sldId id="319" r:id="rId28"/>
    <p:sldId id="305" r:id="rId29"/>
    <p:sldId id="306" r:id="rId30"/>
    <p:sldId id="320" r:id="rId31"/>
    <p:sldId id="310" r:id="rId32"/>
    <p:sldId id="317" r:id="rId33"/>
    <p:sldId id="311" r:id="rId34"/>
    <p:sldId id="312" r:id="rId35"/>
    <p:sldId id="313" r:id="rId36"/>
    <p:sldId id="314" r:id="rId37"/>
    <p:sldId id="316" r:id="rId38"/>
  </p:sldIdLst>
  <p:sldSz cx="6858000" cy="9144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AFEA68"/>
    <a:srgbClr val="88DF73"/>
    <a:srgbClr val="FEFFFB"/>
    <a:srgbClr val="7E0000"/>
    <a:srgbClr val="2A0000"/>
    <a:srgbClr val="3CB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74" autoAdjust="0"/>
    <p:restoredTop sz="94662" autoAdjust="0"/>
  </p:normalViewPr>
  <p:slideViewPr>
    <p:cSldViewPr>
      <p:cViewPr>
        <p:scale>
          <a:sx n="50" d="100"/>
          <a:sy n="50" d="100"/>
        </p:scale>
        <p:origin x="-702" y="-114"/>
      </p:cViewPr>
      <p:guideLst>
        <p:guide orient="horz" pos="2880"/>
        <p:guide pos="2160"/>
      </p:guideLst>
    </p:cSldViewPr>
  </p:slideViewPr>
  <p:outlineViewPr>
    <p:cViewPr>
      <p:scale>
        <a:sx n="33" d="100"/>
        <a:sy n="33" d="100"/>
      </p:scale>
      <p:origin x="0" y="170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E3107C9-0CEA-45B5-952D-2488BD11FB23}" type="datetimeFigureOut">
              <a:rPr lang="en-US" smtClean="0"/>
              <a:pPr/>
              <a:t>27-Jul-21</a:t>
            </a:fld>
            <a:endParaRPr lang="en-US"/>
          </a:p>
        </p:txBody>
      </p:sp>
      <p:sp>
        <p:nvSpPr>
          <p:cNvPr id="4" name="Slide Image Placeholder 3"/>
          <p:cNvSpPr>
            <a:spLocks noGrp="1" noRot="1" noChangeAspect="1"/>
          </p:cNvSpPr>
          <p:nvPr>
            <p:ph type="sldImg" idx="2"/>
          </p:nvPr>
        </p:nvSpPr>
        <p:spPr>
          <a:xfrm>
            <a:off x="2306638" y="720725"/>
            <a:ext cx="27019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9B3C007-62B1-42A3-85EA-CC9DD7A58442}" type="slidenum">
              <a:rPr lang="en-US" smtClean="0"/>
              <a:pPr/>
              <a:t>‹#›</a:t>
            </a:fld>
            <a:endParaRPr lang="en-US"/>
          </a:p>
        </p:txBody>
      </p:sp>
    </p:spTree>
    <p:extLst>
      <p:ext uri="{BB962C8B-B14F-4D97-AF65-F5344CB8AC3E}">
        <p14:creationId xmlns:p14="http://schemas.microsoft.com/office/powerpoint/2010/main" val="107929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3C007-62B1-42A3-85EA-CC9DD7A58442}" type="slidenum">
              <a:rPr lang="en-US" smtClean="0"/>
              <a:pPr/>
              <a:t>3</a:t>
            </a:fld>
            <a:endParaRPr lang="en-US"/>
          </a:p>
        </p:txBody>
      </p:sp>
    </p:spTree>
    <p:extLst>
      <p:ext uri="{BB962C8B-B14F-4D97-AF65-F5344CB8AC3E}">
        <p14:creationId xmlns:p14="http://schemas.microsoft.com/office/powerpoint/2010/main" val="419595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B3C007-62B1-42A3-85EA-CC9DD7A58442}" type="slidenum">
              <a:rPr lang="en-US" smtClean="0"/>
              <a:pPr/>
              <a:t>5</a:t>
            </a:fld>
            <a:endParaRPr lang="en-US"/>
          </a:p>
        </p:txBody>
      </p:sp>
    </p:spTree>
    <p:extLst>
      <p:ext uri="{BB962C8B-B14F-4D97-AF65-F5344CB8AC3E}">
        <p14:creationId xmlns:p14="http://schemas.microsoft.com/office/powerpoint/2010/main" val="367388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0"/>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AB7BA9-96D5-487B-8F94-483F4C5B2EC0}" type="datetime1">
              <a:rPr lang="en-US" smtClean="0"/>
              <a:pPr/>
              <a:t>27-Jul-21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226149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9017E1-3B48-4C96-8F7D-37B28533DD38}" type="datetime1">
              <a:rPr lang="en-US" smtClean="0"/>
              <a:pPr/>
              <a:t>27-Jul-21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7093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7"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205E1-76A5-4AE9-8AFA-78F872C3BD65}" type="datetime1">
              <a:rPr lang="en-US" smtClean="0"/>
              <a:pPr/>
              <a:t>27-Jul-21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220266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F98D3-80C8-42B9-8FDF-8BA33B43352A}" type="datetime1">
              <a:rPr lang="en-US" smtClean="0"/>
              <a:pPr/>
              <a:t>27-Jul-21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396932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85F61-677A-4C4F-8659-059F2F9D15CE}" type="datetime1">
              <a:rPr lang="en-US" smtClean="0"/>
              <a:pPr/>
              <a:t>27-Jul-21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215856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185A9-471E-44F3-8636-EB71138E3BB1}" type="datetime1">
              <a:rPr lang="en-US" smtClean="0"/>
              <a:pPr/>
              <a:t>27-Jul-21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4846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C2BC97-CDA5-482D-B98A-0AAE883F4ADA}" type="datetime1">
              <a:rPr lang="en-US" smtClean="0"/>
              <a:pPr/>
              <a:t>27-Jul-21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18355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84BD30-953E-409F-B6FF-A7EFFE69DAB0}" type="datetime1">
              <a:rPr lang="en-US" smtClean="0"/>
              <a:pPr/>
              <a:t>27-Jul-21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219101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55BD8-2DBE-49F3-93C7-CEB7A6C82304}" type="datetime1">
              <a:rPr lang="en-US" smtClean="0"/>
              <a:pPr/>
              <a:t>27-Jul-21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320149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A45927-30B1-42FA-9856-2879CE0A2063}" type="datetime1">
              <a:rPr lang="en-US" smtClean="0"/>
              <a:pPr/>
              <a:t>27-Jul-21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190699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3C8CF-7DB5-447B-B76F-711237312A1C}" type="datetime1">
              <a:rPr lang="en-US" smtClean="0"/>
              <a:pPr/>
              <a:t>27-Jul-21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6BCB1-0CAE-46C0-8B94-7603DD5258EB}" type="slidenum">
              <a:rPr lang="en-US" smtClean="0"/>
              <a:pPr/>
              <a:t>‹#›</a:t>
            </a:fld>
            <a:endParaRPr lang="en-US"/>
          </a:p>
        </p:txBody>
      </p:sp>
    </p:spTree>
    <p:extLst>
      <p:ext uri="{BB962C8B-B14F-4D97-AF65-F5344CB8AC3E}">
        <p14:creationId xmlns:p14="http://schemas.microsoft.com/office/powerpoint/2010/main" val="79572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5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F3BFCC4-94DD-4CDA-AAD7-3EFD249523D6}" type="datetime1">
              <a:rPr lang="en-US" smtClean="0"/>
              <a:pPr/>
              <a:t>27-Jul-21</a:t>
            </a:fld>
            <a:endParaRPr lang="en-US"/>
          </a:p>
        </p:txBody>
      </p:sp>
      <p:sp>
        <p:nvSpPr>
          <p:cNvPr id="5" name="Footer Placeholder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F66BCB1-0CAE-46C0-8B94-7603DD5258EB}" type="slidenum">
              <a:rPr lang="en-US" smtClean="0"/>
              <a:pPr/>
              <a:t>‹#›</a:t>
            </a:fld>
            <a:endParaRPr lang="en-US"/>
          </a:p>
        </p:txBody>
      </p:sp>
    </p:spTree>
    <p:extLst>
      <p:ext uri="{BB962C8B-B14F-4D97-AF65-F5344CB8AC3E}">
        <p14:creationId xmlns:p14="http://schemas.microsoft.com/office/powerpoint/2010/main" val="1113264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5.jpeg"/><Relationship Id="rId5" Type="http://schemas.microsoft.com/office/2007/relationships/hdphoto" Target="../media/hdphoto2.wdp"/><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jpeg"/><Relationship Id="rId7" Type="http://schemas.openxmlformats.org/officeDocument/2006/relationships/image" Target="../media/image58.pn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microsoft.com/office/2007/relationships/hdphoto" Target="../media/hdphoto4.wdp"/><Relationship Id="rId9"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63.jpeg"/><Relationship Id="rId5" Type="http://schemas.microsoft.com/office/2007/relationships/hdphoto" Target="../media/hdphoto6.wdp"/><Relationship Id="rId4" Type="http://schemas.openxmlformats.org/officeDocument/2006/relationships/image" Target="../media/image62.jpe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mailto:admission@ggdck.ac.i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A</a:t>
            </a:r>
            <a:r>
              <a:rPr lang="en-US" sz="2000" b="1" dirty="0" smtClean="0">
                <a:solidFill>
                  <a:schemeClr val="bg1"/>
                </a:solidFill>
              </a:rPr>
              <a:t>DMISSION </a:t>
            </a:r>
            <a:r>
              <a:rPr lang="en-US" sz="4800" b="1" dirty="0">
                <a:solidFill>
                  <a:schemeClr val="bg1"/>
                </a:solidFill>
              </a:rPr>
              <a:t>B</a:t>
            </a:r>
            <a:r>
              <a:rPr lang="en-US" sz="2000" b="1" dirty="0">
                <a:solidFill>
                  <a:schemeClr val="bg1"/>
                </a:solidFill>
              </a:rPr>
              <a:t>ROCHURE</a:t>
            </a:r>
          </a:p>
        </p:txBody>
      </p:sp>
      <p:sp>
        <p:nvSpPr>
          <p:cNvPr id="6" name="Rectangle 5"/>
          <p:cNvSpPr/>
          <p:nvPr/>
        </p:nvSpPr>
        <p:spPr>
          <a:xfrm>
            <a:off x="-88" y="381000"/>
            <a:ext cx="1257300" cy="6553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b="1" dirty="0" smtClean="0">
                <a:solidFill>
                  <a:srgbClr val="A40000"/>
                </a:solidFill>
              </a:rPr>
              <a:t>2</a:t>
            </a:r>
            <a:r>
              <a:rPr lang="en-US" sz="2400" b="1" dirty="0" smtClean="0">
                <a:solidFill>
                  <a:schemeClr val="bg1"/>
                </a:solidFill>
              </a:rPr>
              <a:t>021-22</a:t>
            </a:r>
            <a:r>
              <a:rPr lang="en-US" b="1" dirty="0" smtClean="0">
                <a:solidFill>
                  <a:srgbClr val="C00000"/>
                </a:solidFill>
              </a:rPr>
              <a:t> </a:t>
            </a:r>
            <a:endParaRPr lang="en-US" b="1" dirty="0">
              <a:solidFill>
                <a:srgbClr val="C00000"/>
              </a:solidFill>
            </a:endParaRPr>
          </a:p>
        </p:txBody>
      </p:sp>
      <p:sp>
        <p:nvSpPr>
          <p:cNvPr id="8" name="Rectangle 7"/>
          <p:cNvSpPr/>
          <p:nvPr/>
        </p:nvSpPr>
        <p:spPr>
          <a:xfrm>
            <a:off x="-17106" y="8420100"/>
            <a:ext cx="6875106" cy="800100"/>
          </a:xfrm>
          <a:prstGeom prst="rect">
            <a:avLst/>
          </a:prstGeom>
          <a:solidFill>
            <a:srgbClr val="A4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Muragacha</a:t>
            </a:r>
            <a:r>
              <a:rPr lang="en-US" sz="2000" b="1" dirty="0">
                <a:solidFill>
                  <a:schemeClr val="bg1"/>
                </a:solidFill>
              </a:rPr>
              <a:t>, </a:t>
            </a:r>
            <a:r>
              <a:rPr lang="en-US" sz="2000" b="1" dirty="0" err="1">
                <a:solidFill>
                  <a:schemeClr val="bg1"/>
                </a:solidFill>
              </a:rPr>
              <a:t>Medgachi</a:t>
            </a:r>
            <a:r>
              <a:rPr lang="en-US" sz="2000" b="1" dirty="0">
                <a:solidFill>
                  <a:schemeClr val="bg1"/>
                </a:solidFill>
              </a:rPr>
              <a:t>, </a:t>
            </a:r>
            <a:r>
              <a:rPr lang="en-US" sz="2000" b="1" dirty="0" err="1">
                <a:solidFill>
                  <a:schemeClr val="bg1"/>
                </a:solidFill>
              </a:rPr>
              <a:t>Purba</a:t>
            </a:r>
            <a:r>
              <a:rPr lang="en-US" sz="2000" b="1" dirty="0">
                <a:solidFill>
                  <a:schemeClr val="bg1"/>
                </a:solidFill>
              </a:rPr>
              <a:t> </a:t>
            </a:r>
            <a:r>
              <a:rPr lang="en-US" sz="2000" b="1" dirty="0" err="1">
                <a:solidFill>
                  <a:schemeClr val="bg1"/>
                </a:solidFill>
              </a:rPr>
              <a:t>Bardhaman</a:t>
            </a:r>
            <a:r>
              <a:rPr lang="en-US" sz="2000" b="1" dirty="0">
                <a:solidFill>
                  <a:schemeClr val="bg1"/>
                </a:solidFill>
              </a:rPr>
              <a:t> 713405</a:t>
            </a:r>
          </a:p>
        </p:txBody>
      </p:sp>
      <p:sp>
        <p:nvSpPr>
          <p:cNvPr id="9" name="Rectangle 8"/>
          <p:cNvSpPr/>
          <p:nvPr/>
        </p:nvSpPr>
        <p:spPr>
          <a:xfrm>
            <a:off x="1628800" y="2915816"/>
            <a:ext cx="4824536" cy="4968552"/>
          </a:xfrm>
          <a:prstGeom prst="rect">
            <a:avLst/>
          </a:prstGeom>
          <a:solidFill>
            <a:srgbClr val="A40000">
              <a:alpha val="70000"/>
            </a:srgbClr>
          </a:solidFill>
          <a:ln>
            <a:noFill/>
          </a:ln>
          <a:effectLst>
            <a:outerShdw blurRad="292100" dist="50800" dir="2700000" algn="ctr" rotWithShape="0">
              <a:schemeClr val="tx1">
                <a:lumMod val="50000"/>
                <a:lumOff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pic>
        <p:nvPicPr>
          <p:cNvPr id="10" name="Picture 2" descr="E:\college documents\NPTEL\Logo_W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5024" y="1831876"/>
            <a:ext cx="59707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6237" y="3421613"/>
            <a:ext cx="4483083" cy="646331"/>
          </a:xfrm>
          <a:prstGeom prst="rect">
            <a:avLst/>
          </a:prstGeom>
        </p:spPr>
        <p:txBody>
          <a:bodyPr wrap="square">
            <a:spAutoFit/>
          </a:bodyPr>
          <a:lstStyle/>
          <a:p>
            <a:pPr algn="ctr"/>
            <a:r>
              <a:rPr lang="en-US" b="1" dirty="0">
                <a:solidFill>
                  <a:schemeClr val="bg1"/>
                </a:solidFill>
              </a:rPr>
              <a:t>Government General Degree College , </a:t>
            </a:r>
          </a:p>
          <a:p>
            <a:pPr algn="ctr"/>
            <a:r>
              <a:rPr lang="en-US" b="1" dirty="0" err="1">
                <a:solidFill>
                  <a:schemeClr val="bg1"/>
                </a:solidFill>
              </a:rPr>
              <a:t>Kalna</a:t>
            </a:r>
            <a:r>
              <a:rPr lang="en-US" b="1" dirty="0">
                <a:solidFill>
                  <a:schemeClr val="bg1"/>
                </a:solidFill>
              </a:rPr>
              <a:t>-I</a:t>
            </a:r>
          </a:p>
        </p:txBody>
      </p:sp>
      <p:pic>
        <p:nvPicPr>
          <p:cNvPr id="7" name="Picture 2" descr="C:\Users\USER\Downloads\ggdck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4463"/>
          <a:stretch/>
        </p:blipFill>
        <p:spPr bwMode="auto">
          <a:xfrm>
            <a:off x="1820113" y="4720294"/>
            <a:ext cx="4483083" cy="2876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213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rgbClr val="FEFFFB"/>
                </a:solidFill>
              </a:rPr>
              <a:t>M</a:t>
            </a:r>
            <a:r>
              <a:rPr lang="en-US" b="1" dirty="0" smtClean="0">
                <a:solidFill>
                  <a:srgbClr val="A40000"/>
                </a:solidFill>
              </a:rPr>
              <a:t>ATHEMATICS</a:t>
            </a:r>
            <a:endParaRPr lang="en-US" b="1" dirty="0">
              <a:solidFill>
                <a:srgbClr val="A40000"/>
              </a:solidFill>
            </a:endParaRPr>
          </a:p>
        </p:txBody>
      </p:sp>
      <p:sp>
        <p:nvSpPr>
          <p:cNvPr id="2" name="Rectangle 1"/>
          <p:cNvSpPr/>
          <p:nvPr/>
        </p:nvSpPr>
        <p:spPr>
          <a:xfrm>
            <a:off x="1087015" y="1164372"/>
            <a:ext cx="5618585" cy="4985980"/>
          </a:xfrm>
          <a:prstGeom prst="rect">
            <a:avLst/>
          </a:prstGeom>
        </p:spPr>
        <p:txBody>
          <a:bodyPr wrap="square">
            <a:spAutoFit/>
          </a:bodyPr>
          <a:lstStyle/>
          <a:p>
            <a:pPr algn="just"/>
            <a:r>
              <a:rPr lang="en-US" sz="1300" dirty="0"/>
              <a:t>The Department of Mathematics being an integral part of a fledgling Institute in a rural part of </a:t>
            </a:r>
            <a:r>
              <a:rPr lang="en-US" sz="1300" dirty="0" err="1"/>
              <a:t>Purba</a:t>
            </a:r>
            <a:r>
              <a:rPr lang="en-US" sz="1300" dirty="0"/>
              <a:t> </a:t>
            </a:r>
            <a:r>
              <a:rPr lang="en-US" sz="1300" dirty="0" err="1"/>
              <a:t>Bardhaman</a:t>
            </a:r>
            <a:r>
              <a:rPr lang="en-US" sz="1300" dirty="0"/>
              <a:t> has started its journey since the inception of the College in 2015, offering three years B.Sc. (</a:t>
            </a:r>
            <a:r>
              <a:rPr lang="en-US" sz="1300" dirty="0" err="1"/>
              <a:t>Hons</a:t>
            </a:r>
            <a:r>
              <a:rPr lang="en-US" sz="1300" dirty="0"/>
              <a:t>.) and B.Sc.(Gen.) </a:t>
            </a:r>
            <a:r>
              <a:rPr lang="en-US" sz="1300" dirty="0" err="1"/>
              <a:t>programme</a:t>
            </a:r>
            <a:r>
              <a:rPr lang="en-US" sz="1300" dirty="0"/>
              <a:t> with a group of young dedicated, innovative and accomplished faculty members. In this department the relationship between faculty and student has primacy. The teachers are worked with our students and guiding them through our curriculum of study. The department is known for the quality of its teaching and mentoring. Students are always encouraged to take advantage of the many opportunities they have, to learn from the wisdom of our teachers, to work alongside them, to join them in interrogating ideas and to take intellectual risks. This department is a place where free and orderly thinking is cultivated, one where every idea is tested in a crucible of critical reflection. Thus we can boast off to promote this department as the best place to begin the thoughtful and arduous process of developing analytical habits of mind, a character of confidence and integrity and the discipline of respectful engagement with others. The salient features of grooming students in this department are that you must push yourself to always ask the next question, always take your thinking to another level, always view issues from an alternative perspective which a student ought to acquire while studying mathematics in his undergraduate </a:t>
            </a:r>
            <a:r>
              <a:rPr lang="en-US" sz="1300" dirty="0" err="1"/>
              <a:t>programme</a:t>
            </a:r>
            <a:r>
              <a:rPr lang="en-US" sz="1300" dirty="0"/>
              <a:t>. During this pandemic the department </a:t>
            </a:r>
            <a:r>
              <a:rPr lang="en-US" sz="1300" dirty="0" err="1"/>
              <a:t>endeavours</a:t>
            </a:r>
            <a:r>
              <a:rPr lang="en-US" sz="1300" dirty="0"/>
              <a:t> to facilitate all its students in the e-learning process through various virtual mods.  </a:t>
            </a:r>
            <a:endParaRPr lang="en-US" sz="1300" dirty="0" smtClean="0"/>
          </a:p>
          <a:p>
            <a:r>
              <a:rPr lang="en-US" sz="1600" b="1" u="sng" dirty="0"/>
              <a:t/>
            </a:r>
            <a:br>
              <a:rPr lang="en-US" sz="1600" b="1" u="sng" dirty="0"/>
            </a:br>
            <a:r>
              <a:rPr lang="en-US" sz="1600" b="1" u="sng" dirty="0"/>
              <a:t>Faculty Members:</a:t>
            </a:r>
          </a:p>
        </p:txBody>
      </p:sp>
      <p:sp>
        <p:nvSpPr>
          <p:cNvPr id="7" name="Rectangle 6"/>
          <p:cNvSpPr/>
          <p:nvPr/>
        </p:nvSpPr>
        <p:spPr>
          <a:xfrm>
            <a:off x="4197896" y="6184998"/>
            <a:ext cx="2718792" cy="1169551"/>
          </a:xfrm>
          <a:prstGeom prst="rect">
            <a:avLst/>
          </a:prstGeom>
        </p:spPr>
        <p:txBody>
          <a:bodyPr wrap="square">
            <a:spAutoFit/>
          </a:bodyPr>
          <a:lstStyle/>
          <a:p>
            <a:r>
              <a:rPr lang="en-US" sz="1400" b="1" dirty="0" smtClean="0"/>
              <a:t>Dr. Mani </a:t>
            </a:r>
            <a:r>
              <a:rPr lang="en-US" sz="1400" b="1" dirty="0"/>
              <a:t>Shankar </a:t>
            </a:r>
            <a:r>
              <a:rPr lang="en-US" sz="1400" b="1" dirty="0" err="1" smtClean="0"/>
              <a:t>Mandal</a:t>
            </a:r>
            <a:r>
              <a:rPr lang="en-US" sz="1400" b="1" dirty="0" smtClean="0"/>
              <a:t> (</a:t>
            </a:r>
            <a:r>
              <a:rPr lang="en-US" sz="1400" b="1" dirty="0" err="1" smtClean="0"/>
              <a:t>HoD</a:t>
            </a:r>
            <a:r>
              <a:rPr lang="en-US" sz="1400" b="1" dirty="0" smtClean="0"/>
              <a:t>)</a:t>
            </a:r>
          </a:p>
          <a:p>
            <a:r>
              <a:rPr lang="en-US" sz="1400" dirty="0" smtClean="0"/>
              <a:t>Assistant </a:t>
            </a:r>
            <a:r>
              <a:rPr lang="en-US" sz="1400" dirty="0"/>
              <a:t>Professor </a:t>
            </a:r>
            <a:endParaRPr lang="en-US" sz="1400" dirty="0" smtClean="0"/>
          </a:p>
          <a:p>
            <a:r>
              <a:rPr lang="en-US" sz="1400" dirty="0" smtClean="0"/>
              <a:t>Specialization</a:t>
            </a:r>
            <a:r>
              <a:rPr lang="en-US" sz="1400" dirty="0"/>
              <a:t>: MHD &amp; Fluid Mechanics</a:t>
            </a:r>
            <a:r>
              <a:rPr lang="en-US" sz="1400" dirty="0" smtClean="0"/>
              <a:t>.</a:t>
            </a:r>
          </a:p>
          <a:p>
            <a:r>
              <a:rPr lang="en-US" sz="1400" dirty="0" smtClean="0"/>
              <a:t>M.Sc., Ph.D. (BU)</a:t>
            </a:r>
            <a:endParaRPr lang="en-US" sz="1400" dirty="0"/>
          </a:p>
        </p:txBody>
      </p:sp>
      <p:pic>
        <p:nvPicPr>
          <p:cNvPr id="8" name="Picture 2" descr="Mani Shankar Mandal_phot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7878" y="6277942"/>
            <a:ext cx="650018" cy="79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b="10956"/>
          <a:stretch>
            <a:fillRect/>
          </a:stretch>
        </p:blipFill>
        <p:spPr>
          <a:xfrm>
            <a:off x="692696" y="7633356"/>
            <a:ext cx="629695" cy="793539"/>
          </a:xfrm>
          <a:prstGeom prst="rect">
            <a:avLst/>
          </a:prstGeom>
        </p:spPr>
      </p:pic>
      <p:sp>
        <p:nvSpPr>
          <p:cNvPr id="3" name="Rectangle 2"/>
          <p:cNvSpPr/>
          <p:nvPr/>
        </p:nvSpPr>
        <p:spPr>
          <a:xfrm>
            <a:off x="1378496" y="7651501"/>
            <a:ext cx="1978882" cy="1384995"/>
          </a:xfrm>
          <a:prstGeom prst="rect">
            <a:avLst/>
          </a:prstGeom>
        </p:spPr>
        <p:txBody>
          <a:bodyPr wrap="square">
            <a:spAutoFit/>
          </a:bodyPr>
          <a:lstStyle/>
          <a:p>
            <a:r>
              <a:rPr lang="en-US" sz="1400" b="1" dirty="0"/>
              <a:t>Dr. </a:t>
            </a:r>
            <a:r>
              <a:rPr lang="en-US" sz="1400" b="1" dirty="0" err="1"/>
              <a:t>Dibakar</a:t>
            </a:r>
            <a:r>
              <a:rPr lang="en-US" sz="1400" b="1" dirty="0"/>
              <a:t> </a:t>
            </a:r>
            <a:r>
              <a:rPr lang="en-US" sz="1400" b="1" dirty="0" err="1"/>
              <a:t>Mondal</a:t>
            </a:r>
            <a:endParaRPr lang="en-US" sz="1400" b="1" dirty="0"/>
          </a:p>
          <a:p>
            <a:r>
              <a:rPr lang="en-US" sz="1400" dirty="0"/>
              <a:t>Assistant Professor</a:t>
            </a:r>
          </a:p>
          <a:p>
            <a:r>
              <a:rPr lang="en-US" sz="1400" dirty="0"/>
              <a:t>Specialization: Fluid Mechanics.</a:t>
            </a:r>
          </a:p>
          <a:p>
            <a:r>
              <a:rPr lang="en-US" sz="1400" dirty="0"/>
              <a:t>M.Sc., Ph.D. (JU)</a:t>
            </a:r>
          </a:p>
          <a:p>
            <a:endParaRPr lang="en-US" sz="1400" dirty="0"/>
          </a:p>
        </p:txBody>
      </p:sp>
      <p:sp>
        <p:nvSpPr>
          <p:cNvPr id="4" name="Rectangle 3"/>
          <p:cNvSpPr/>
          <p:nvPr/>
        </p:nvSpPr>
        <p:spPr>
          <a:xfrm>
            <a:off x="1302296" y="6217096"/>
            <a:ext cx="2286000" cy="1169551"/>
          </a:xfrm>
          <a:prstGeom prst="rect">
            <a:avLst/>
          </a:prstGeom>
        </p:spPr>
        <p:txBody>
          <a:bodyPr wrap="square">
            <a:spAutoFit/>
          </a:bodyPr>
          <a:lstStyle/>
          <a:p>
            <a:r>
              <a:rPr lang="en-US" sz="1400" b="1" dirty="0"/>
              <a:t>Prof. (Dr.) </a:t>
            </a:r>
            <a:r>
              <a:rPr lang="en-US" sz="1400" b="1" dirty="0" err="1"/>
              <a:t>Krishnendu</a:t>
            </a:r>
            <a:r>
              <a:rPr lang="en-US" sz="1400" b="1" dirty="0"/>
              <a:t> </a:t>
            </a:r>
            <a:r>
              <a:rPr lang="en-US" sz="1400" b="1" dirty="0" err="1" smtClean="0"/>
              <a:t>Dutta</a:t>
            </a:r>
            <a:r>
              <a:rPr lang="en-US" sz="1400" b="1" dirty="0" smtClean="0"/>
              <a:t> </a:t>
            </a:r>
            <a:endParaRPr lang="en-US" sz="1400" b="1" dirty="0"/>
          </a:p>
          <a:p>
            <a:r>
              <a:rPr lang="en-US" sz="1400" b="1" dirty="0"/>
              <a:t>Principal,</a:t>
            </a:r>
          </a:p>
          <a:p>
            <a:r>
              <a:rPr lang="en-US" sz="1400" dirty="0" smtClean="0"/>
              <a:t>Specialization:  Topology, Real-Analysis</a:t>
            </a:r>
          </a:p>
          <a:p>
            <a:r>
              <a:rPr lang="en-US" sz="1400" dirty="0" smtClean="0"/>
              <a:t>M.Sc</a:t>
            </a:r>
            <a:r>
              <a:rPr lang="en-US" sz="1400" dirty="0"/>
              <a:t>., </a:t>
            </a:r>
            <a:r>
              <a:rPr lang="en-US" sz="1400" dirty="0" smtClean="0"/>
              <a:t>PhD (CU).</a:t>
            </a:r>
            <a:endParaRPr lang="en-US" sz="1400" dirty="0"/>
          </a:p>
        </p:txBody>
      </p:sp>
      <p:sp>
        <p:nvSpPr>
          <p:cNvPr id="12" name="Rectangle 11"/>
          <p:cNvSpPr/>
          <p:nvPr/>
        </p:nvSpPr>
        <p:spPr>
          <a:xfrm>
            <a:off x="4197896" y="7588696"/>
            <a:ext cx="2438400" cy="1169551"/>
          </a:xfrm>
          <a:prstGeom prst="rect">
            <a:avLst/>
          </a:prstGeom>
        </p:spPr>
        <p:txBody>
          <a:bodyPr wrap="square">
            <a:spAutoFit/>
          </a:bodyPr>
          <a:lstStyle/>
          <a:p>
            <a:r>
              <a:rPr lang="en-US" sz="1400" b="1" dirty="0" err="1"/>
              <a:t>Shri</a:t>
            </a:r>
            <a:r>
              <a:rPr lang="en-US" sz="1400" b="1" dirty="0"/>
              <a:t> </a:t>
            </a:r>
            <a:r>
              <a:rPr lang="en-US" sz="1400" b="1" dirty="0" err="1"/>
              <a:t>Tanmoy</a:t>
            </a:r>
            <a:r>
              <a:rPr lang="en-US" sz="1400" b="1" dirty="0"/>
              <a:t> </a:t>
            </a:r>
            <a:r>
              <a:rPr lang="en-US" sz="1400" b="1" dirty="0" err="1"/>
              <a:t>Mitra</a:t>
            </a:r>
            <a:r>
              <a:rPr lang="en-US" sz="1400" b="1" dirty="0"/>
              <a:t> </a:t>
            </a:r>
          </a:p>
          <a:p>
            <a:r>
              <a:rPr lang="en-US" sz="1400" dirty="0"/>
              <a:t>Assistant Professor</a:t>
            </a:r>
          </a:p>
          <a:p>
            <a:r>
              <a:rPr lang="en-US" sz="1400" dirty="0"/>
              <a:t>Specialization: Functional Analysis</a:t>
            </a:r>
          </a:p>
          <a:p>
            <a:r>
              <a:rPr lang="en-US" sz="1400" dirty="0"/>
              <a:t>M.Sc. (BU)</a:t>
            </a:r>
          </a:p>
        </p:txBody>
      </p:sp>
      <p:pic>
        <p:nvPicPr>
          <p:cNvPr id="13" name="Picture 2" descr="C:\Users\USER\Downloads\K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264" r="18164"/>
          <a:stretch/>
        </p:blipFill>
        <p:spPr bwMode="auto">
          <a:xfrm>
            <a:off x="692696" y="6277942"/>
            <a:ext cx="629695" cy="84211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r>
              <a:rPr lang="en-US" dirty="0" smtClean="0"/>
              <a:t>07</a:t>
            </a:r>
            <a:endParaRPr lang="en-US" dirty="0"/>
          </a:p>
        </p:txBody>
      </p:sp>
      <p:pic>
        <p:nvPicPr>
          <p:cNvPr id="1026" name="Picture 2" descr="E:\college documents\brochure 2021\TM.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471" r="24471" b="14793"/>
          <a:stretch/>
        </p:blipFill>
        <p:spPr bwMode="auto">
          <a:xfrm>
            <a:off x="3547044" y="7651501"/>
            <a:ext cx="650852" cy="777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14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E</a:t>
            </a:r>
            <a:r>
              <a:rPr lang="en-US" sz="2000" b="1" dirty="0" smtClean="0">
                <a:solidFill>
                  <a:srgbClr val="A40000"/>
                </a:solidFill>
              </a:rPr>
              <a:t>DUCATION</a:t>
            </a:r>
            <a:endParaRPr lang="en-US" sz="2000" b="1" dirty="0">
              <a:solidFill>
                <a:srgbClr val="A40000"/>
              </a:solidFill>
            </a:endParaRPr>
          </a:p>
        </p:txBody>
      </p:sp>
      <p:sp>
        <p:nvSpPr>
          <p:cNvPr id="4" name="Rectangle 3"/>
          <p:cNvSpPr/>
          <p:nvPr/>
        </p:nvSpPr>
        <p:spPr>
          <a:xfrm>
            <a:off x="1087015" y="1190685"/>
            <a:ext cx="5582345" cy="3662541"/>
          </a:xfrm>
          <a:prstGeom prst="rect">
            <a:avLst/>
          </a:prstGeom>
        </p:spPr>
        <p:txBody>
          <a:bodyPr wrap="square">
            <a:spAutoFit/>
          </a:bodyPr>
          <a:lstStyle/>
          <a:p>
            <a:pPr algn="just"/>
            <a:r>
              <a:rPr lang="en-US" sz="1400" dirty="0"/>
              <a:t>The Education Department of the College offers a six semester long B.A. (</a:t>
            </a:r>
            <a:r>
              <a:rPr lang="en-US" sz="1400" dirty="0" err="1"/>
              <a:t>Honours</a:t>
            </a:r>
            <a:r>
              <a:rPr lang="en-US" sz="1400" dirty="0"/>
              <a:t> and General) course since the inception of the College. The highly qualified and dedicated faculty members have made the Department an enviable </a:t>
            </a:r>
            <a:r>
              <a:rPr lang="en-US" sz="1400" dirty="0" err="1"/>
              <a:t>centre</a:t>
            </a:r>
            <a:r>
              <a:rPr lang="en-US" sz="1400" dirty="0"/>
              <a:t> of learning. It provides not only the desired academic support and guidance but also offers a spectrum of activities which is in consonance with the demands of society and global educational competitiveness. </a:t>
            </a:r>
          </a:p>
          <a:p>
            <a:pPr algn="just"/>
            <a:r>
              <a:rPr lang="en-US" sz="1400" dirty="0"/>
              <a:t>The College library is well equipped with books and journals to allow the students to keep pace with the latest information and knowledge. The Department also emphasizes on continuous improvement in course curriculum, teaching and learning practices and evaluation methods to prepare the students with the current needs and high quality education. The Department has consistently yielded excellent results in both academic and co-curricular level. </a:t>
            </a:r>
          </a:p>
          <a:p>
            <a:pPr algn="just"/>
            <a:endParaRPr lang="en-US" sz="1400" dirty="0"/>
          </a:p>
          <a:p>
            <a:pPr algn="just"/>
            <a:r>
              <a:rPr lang="en-US" sz="1600" b="1" u="sng" dirty="0"/>
              <a:t>Faculty Members</a:t>
            </a:r>
          </a:p>
        </p:txBody>
      </p:sp>
      <p:pic>
        <p:nvPicPr>
          <p:cNvPr id="10" name="Picture 3" descr="E:\college documents\DSC007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836" t="6272" r="6607" b="6272"/>
          <a:stretch/>
        </p:blipFill>
        <p:spPr bwMode="auto">
          <a:xfrm>
            <a:off x="1203421" y="4853226"/>
            <a:ext cx="853979" cy="9785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college documents\WhatsApp Image 2020-07-28 at 2.37.34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763" y="5932565"/>
            <a:ext cx="837637" cy="100163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60712" y="4800600"/>
            <a:ext cx="4392488" cy="4524315"/>
          </a:xfrm>
          <a:prstGeom prst="rect">
            <a:avLst/>
          </a:prstGeom>
          <a:noFill/>
        </p:spPr>
        <p:txBody>
          <a:bodyPr wrap="square" rtlCol="0">
            <a:spAutoFit/>
          </a:bodyPr>
          <a:lstStyle/>
          <a:p>
            <a:r>
              <a:rPr lang="en-US" sz="1400" b="1" dirty="0"/>
              <a:t>Dr. </a:t>
            </a:r>
            <a:r>
              <a:rPr lang="en-US" sz="1400" b="1" dirty="0" err="1"/>
              <a:t>Rakhi</a:t>
            </a:r>
            <a:r>
              <a:rPr lang="en-US" sz="1400" b="1" dirty="0"/>
              <a:t> </a:t>
            </a:r>
            <a:r>
              <a:rPr lang="en-US" sz="1400" b="1" dirty="0" smtClean="0"/>
              <a:t>Bhattacharya </a:t>
            </a:r>
            <a:r>
              <a:rPr lang="en-US" sz="1400" b="1" dirty="0"/>
              <a:t>(</a:t>
            </a:r>
            <a:r>
              <a:rPr lang="en-US" sz="1400" b="1" dirty="0" err="1"/>
              <a:t>HoD</a:t>
            </a:r>
            <a:r>
              <a:rPr lang="en-US" sz="1400" b="1" dirty="0"/>
              <a:t>)</a:t>
            </a:r>
          </a:p>
          <a:p>
            <a:r>
              <a:rPr lang="en-US" sz="1400" dirty="0" smtClean="0"/>
              <a:t>Assistant </a:t>
            </a:r>
            <a:r>
              <a:rPr lang="en-US" sz="1400" dirty="0"/>
              <a:t>Professor</a:t>
            </a:r>
          </a:p>
          <a:p>
            <a:r>
              <a:rPr lang="en-US" sz="1400" dirty="0"/>
              <a:t>Specialization:  Educational Technology &amp; Educational measurement and evaluation (EME)</a:t>
            </a:r>
          </a:p>
          <a:p>
            <a:r>
              <a:rPr lang="en-US" sz="1400" dirty="0"/>
              <a:t>M.A., B.Ed., Ph.D. (KU)</a:t>
            </a:r>
          </a:p>
          <a:p>
            <a:endParaRPr lang="en-US" sz="1400" b="1" dirty="0" smtClean="0"/>
          </a:p>
          <a:p>
            <a:r>
              <a:rPr lang="en-US" sz="1400" b="1" dirty="0" smtClean="0"/>
              <a:t>Smt. </a:t>
            </a:r>
            <a:r>
              <a:rPr lang="en-US" sz="1400" b="1" dirty="0" err="1" smtClean="0"/>
              <a:t>Neetu</a:t>
            </a:r>
            <a:r>
              <a:rPr lang="en-US" sz="1400" b="1" dirty="0" smtClean="0"/>
              <a:t> </a:t>
            </a:r>
            <a:r>
              <a:rPr lang="en-US" sz="1400" b="1" dirty="0" err="1" smtClean="0"/>
              <a:t>Chettri</a:t>
            </a:r>
            <a:r>
              <a:rPr lang="en-US" sz="1400" b="1" dirty="0" smtClean="0"/>
              <a:t> </a:t>
            </a:r>
          </a:p>
          <a:p>
            <a:r>
              <a:rPr lang="en-US" sz="1400" dirty="0" smtClean="0"/>
              <a:t>Assistant Professor</a:t>
            </a:r>
          </a:p>
          <a:p>
            <a:r>
              <a:rPr lang="en-US" sz="1400" dirty="0" smtClean="0"/>
              <a:t>M.A. (C.U.)</a:t>
            </a:r>
          </a:p>
          <a:p>
            <a:endParaRPr lang="en-US" sz="1600" dirty="0" smtClean="0"/>
          </a:p>
          <a:p>
            <a:endParaRPr lang="en-US" sz="1600" b="1" dirty="0"/>
          </a:p>
          <a:p>
            <a:r>
              <a:rPr lang="en-US" sz="1400" b="1" dirty="0" err="1"/>
              <a:t>Shri</a:t>
            </a:r>
            <a:r>
              <a:rPr lang="en-US" sz="1400" b="1" dirty="0"/>
              <a:t>. Amir </a:t>
            </a:r>
            <a:r>
              <a:rPr lang="en-US" sz="1400" b="1" dirty="0" err="1"/>
              <a:t>Hossain</a:t>
            </a:r>
            <a:endParaRPr lang="en-US" sz="1400" b="1" dirty="0"/>
          </a:p>
          <a:p>
            <a:r>
              <a:rPr lang="en-US" sz="1400" dirty="0"/>
              <a:t>Assistant Professor</a:t>
            </a:r>
          </a:p>
          <a:p>
            <a:r>
              <a:rPr lang="en-US" sz="1400" dirty="0"/>
              <a:t>M.A</a:t>
            </a:r>
            <a:r>
              <a:rPr lang="en-US" sz="1400" dirty="0" smtClean="0"/>
              <a:t>. (K.U.)</a:t>
            </a:r>
            <a:endParaRPr lang="en-US" sz="1400" dirty="0"/>
          </a:p>
          <a:p>
            <a:endParaRPr lang="en-US" sz="1400" dirty="0"/>
          </a:p>
          <a:p>
            <a:r>
              <a:rPr lang="en-US" sz="1400" b="1" dirty="0" err="1"/>
              <a:t>Shri</a:t>
            </a:r>
            <a:r>
              <a:rPr lang="en-US" sz="1400" b="1" dirty="0"/>
              <a:t>. Sheikh Imran Pervez</a:t>
            </a:r>
          </a:p>
          <a:p>
            <a:r>
              <a:rPr lang="en-US" sz="1400" dirty="0"/>
              <a:t>Assistant Professor</a:t>
            </a:r>
          </a:p>
          <a:p>
            <a:r>
              <a:rPr lang="en-US" sz="1400" dirty="0"/>
              <a:t>M.A</a:t>
            </a:r>
            <a:r>
              <a:rPr lang="en-US" sz="1400" dirty="0" smtClean="0"/>
              <a:t>., B.Ed., </a:t>
            </a:r>
            <a:r>
              <a:rPr lang="en-US" sz="1400" dirty="0" err="1" smtClean="0"/>
              <a:t>M.Phil</a:t>
            </a:r>
            <a:r>
              <a:rPr lang="en-US" sz="1400" dirty="0" smtClean="0"/>
              <a:t> (JU)</a:t>
            </a:r>
            <a:endParaRPr lang="en-US" sz="1400" dirty="0"/>
          </a:p>
          <a:p>
            <a:endParaRPr lang="en-US" sz="1600" dirty="0"/>
          </a:p>
          <a:p>
            <a:endParaRPr lang="en-US" sz="1600" dirty="0" smtClean="0"/>
          </a:p>
        </p:txBody>
      </p:sp>
      <p:sp>
        <p:nvSpPr>
          <p:cNvPr id="3" name="Slide Number Placeholder 2"/>
          <p:cNvSpPr>
            <a:spLocks noGrp="1"/>
          </p:cNvSpPr>
          <p:nvPr>
            <p:ph type="sldNum" sz="quarter" idx="12"/>
          </p:nvPr>
        </p:nvSpPr>
        <p:spPr/>
        <p:txBody>
          <a:bodyPr/>
          <a:lstStyle/>
          <a:p>
            <a:r>
              <a:rPr lang="en-US" dirty="0" smtClean="0"/>
              <a:t>08</a:t>
            </a:r>
            <a:endParaRPr lang="en-US" dirty="0"/>
          </a:p>
        </p:txBody>
      </p:sp>
      <p:pic>
        <p:nvPicPr>
          <p:cNvPr id="2050" name="Picture 2" descr="E:\college documents\brochure 2021\ami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762" y="7015458"/>
            <a:ext cx="837638" cy="9592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college documents\brochure 2021\imr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763" y="8077200"/>
            <a:ext cx="837637" cy="76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27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P</a:t>
            </a:r>
            <a:r>
              <a:rPr lang="en-US" sz="2000" b="1" dirty="0" smtClean="0">
                <a:solidFill>
                  <a:srgbClr val="A40000"/>
                </a:solidFill>
              </a:rPr>
              <a:t>HILOSOPHY</a:t>
            </a:r>
            <a:endParaRPr lang="en-US" sz="2000" b="1" dirty="0">
              <a:solidFill>
                <a:srgbClr val="A40000"/>
              </a:solidFill>
            </a:endParaRPr>
          </a:p>
        </p:txBody>
      </p:sp>
      <p:sp>
        <p:nvSpPr>
          <p:cNvPr id="2" name="Rectangle 1"/>
          <p:cNvSpPr/>
          <p:nvPr/>
        </p:nvSpPr>
        <p:spPr>
          <a:xfrm>
            <a:off x="1087015" y="1219200"/>
            <a:ext cx="5542385" cy="5293757"/>
          </a:xfrm>
          <a:prstGeom prst="rect">
            <a:avLst/>
          </a:prstGeom>
        </p:spPr>
        <p:txBody>
          <a:bodyPr wrap="square">
            <a:spAutoFit/>
          </a:bodyPr>
          <a:lstStyle/>
          <a:p>
            <a:pPr algn="just">
              <a:buNone/>
            </a:pPr>
            <a:r>
              <a:rPr lang="en-US" sz="1400" dirty="0"/>
              <a:t>Since the establishment of Govt. General Degree College at Kalna-1 in 2015, Department of Philosophy is engaged in spreading the knowledge amongst the society. Presently, the department offers UG with specialization (</a:t>
            </a:r>
            <a:r>
              <a:rPr lang="en-US" sz="1400" dirty="0" err="1"/>
              <a:t>Honours</a:t>
            </a:r>
            <a:r>
              <a:rPr lang="en-US" sz="1400" dirty="0"/>
              <a:t>) only, but UG with general course in philosophy is expected to commence from upcoming academic session</a:t>
            </a:r>
            <a:r>
              <a:rPr lang="en-US" sz="1400" dirty="0" smtClean="0"/>
              <a:t>.</a:t>
            </a:r>
          </a:p>
          <a:p>
            <a:pPr algn="just">
              <a:buNone/>
            </a:pPr>
            <a:r>
              <a:rPr lang="en-US" sz="1400" dirty="0" smtClean="0"/>
              <a:t>Much </a:t>
            </a:r>
            <a:r>
              <a:rPr lang="en-US" sz="1400" dirty="0"/>
              <a:t>of what is learned in philosophy can be applied in virtually any endeavor. This is both because philosophy touches so many subjects and, especially, because many of its methods can be used in various fields. Philosophy contributes uniquely to the development of expressive and communicative powers. It provides some of the basic tools of self-expression, here the faculty members train the students’ to develop skills in presenting ideas through well-constructed, systematic arguments.</a:t>
            </a:r>
          </a:p>
          <a:p>
            <a:pPr algn="just">
              <a:buNone/>
            </a:pPr>
            <a:r>
              <a:rPr lang="en-US" sz="1400" dirty="0"/>
              <a:t> The department houses a dynamic mix of personnel  having experience and expertise in various avenues of Philosophy who extend a hand of support and provide access to various hands-on experiences and opportunities to enhance learning process. </a:t>
            </a:r>
          </a:p>
          <a:p>
            <a:pPr algn="just">
              <a:buNone/>
            </a:pPr>
            <a:r>
              <a:rPr lang="en-US" sz="1400" dirty="0" smtClean="0"/>
              <a:t>The </a:t>
            </a:r>
            <a:r>
              <a:rPr lang="en-US" sz="1400" dirty="0"/>
              <a:t>main motto of the Department has always been to help our students to learn to become ‘human’ first and to achieve this, we strongly believe, the knowledge in Philosophy would definitely be one of the best weapons. To enrich the learning experience the Department has upgraded its library with various text and reference books on Philosophy and related subjects from various authors. </a:t>
            </a:r>
            <a:endParaRPr lang="en-US" sz="1400" dirty="0" smtClean="0"/>
          </a:p>
          <a:p>
            <a:pPr algn="just">
              <a:buNone/>
            </a:pPr>
            <a:endParaRPr lang="en-US" sz="1400" dirty="0"/>
          </a:p>
          <a:p>
            <a:r>
              <a:rPr lang="en-US" sz="1600" b="1" u="sng" dirty="0" smtClean="0"/>
              <a:t>Faculty </a:t>
            </a:r>
            <a:r>
              <a:rPr lang="en-US" sz="1600" b="1" u="sng" dirty="0"/>
              <a:t>Members</a:t>
            </a:r>
          </a:p>
        </p:txBody>
      </p:sp>
      <p:pic>
        <p:nvPicPr>
          <p:cNvPr id="12" name="Picture 2" descr="E:\college documents\mampu0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945"/>
          <a:stretch/>
        </p:blipFill>
        <p:spPr bwMode="auto">
          <a:xfrm>
            <a:off x="1279363" y="6516216"/>
            <a:ext cx="637469" cy="815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college documents\PIC M 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99" r="15335" b="11758"/>
          <a:stretch/>
        </p:blipFill>
        <p:spPr bwMode="auto">
          <a:xfrm>
            <a:off x="1263597" y="8164392"/>
            <a:ext cx="653235" cy="8069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college documents\IMG-20200727-WA031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246" t="17354" r="34377" b="55441"/>
          <a:stretch/>
        </p:blipFill>
        <p:spPr bwMode="auto">
          <a:xfrm>
            <a:off x="1289500" y="7439235"/>
            <a:ext cx="627332" cy="66115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209800" y="6477014"/>
            <a:ext cx="3429000" cy="2292935"/>
          </a:xfrm>
          <a:prstGeom prst="rect">
            <a:avLst/>
          </a:prstGeom>
        </p:spPr>
        <p:txBody>
          <a:bodyPr>
            <a:spAutoFit/>
          </a:bodyPr>
          <a:lstStyle/>
          <a:p>
            <a:pPr marL="342900" indent="-342900"/>
            <a:r>
              <a:rPr lang="en-IN" sz="1300" b="1" dirty="0" smtClean="0"/>
              <a:t>Smt. </a:t>
            </a:r>
            <a:r>
              <a:rPr lang="en-IN" sz="1300" b="1" dirty="0" err="1" smtClean="0"/>
              <a:t>Priyanka</a:t>
            </a:r>
            <a:r>
              <a:rPr lang="en-IN" sz="1300" b="1" dirty="0" smtClean="0"/>
              <a:t> </a:t>
            </a:r>
            <a:r>
              <a:rPr lang="en-IN" sz="1300" b="1" dirty="0" err="1"/>
              <a:t>Maity</a:t>
            </a:r>
            <a:r>
              <a:rPr lang="en-IN" sz="1300" b="1" dirty="0"/>
              <a:t> </a:t>
            </a:r>
            <a:r>
              <a:rPr lang="en-IN" sz="1300" b="1" dirty="0" smtClean="0"/>
              <a:t>Das  </a:t>
            </a:r>
            <a:r>
              <a:rPr lang="en-IN" sz="1300" dirty="0" smtClean="0"/>
              <a:t>(</a:t>
            </a:r>
            <a:r>
              <a:rPr lang="en-IN" sz="1300" dirty="0" err="1" smtClean="0"/>
              <a:t>HoD</a:t>
            </a:r>
            <a:r>
              <a:rPr lang="en-IN" sz="1300" dirty="0" smtClean="0"/>
              <a:t>)</a:t>
            </a:r>
          </a:p>
          <a:p>
            <a:pPr marL="342900" indent="-342900"/>
            <a:r>
              <a:rPr lang="en-IN" sz="1300" dirty="0" smtClean="0"/>
              <a:t>Assistant Professor</a:t>
            </a:r>
          </a:p>
          <a:p>
            <a:pPr marL="342900" indent="-342900"/>
            <a:r>
              <a:rPr lang="en-IN" sz="1300" dirty="0" smtClean="0"/>
              <a:t>M.A. (JU)</a:t>
            </a:r>
          </a:p>
          <a:p>
            <a:pPr marL="342900" indent="-342900"/>
            <a:endParaRPr lang="en-IN" sz="1300" dirty="0"/>
          </a:p>
          <a:p>
            <a:pPr marL="342900" indent="-342900"/>
            <a:r>
              <a:rPr lang="en-IN" sz="1300" b="1" dirty="0" err="1" smtClean="0"/>
              <a:t>Shri</a:t>
            </a:r>
            <a:r>
              <a:rPr lang="en-IN" sz="1300" b="1" dirty="0" smtClean="0"/>
              <a:t> </a:t>
            </a:r>
            <a:r>
              <a:rPr lang="en-IN" sz="1300" b="1" dirty="0" err="1"/>
              <a:t>Sushabhan</a:t>
            </a:r>
            <a:r>
              <a:rPr lang="en-IN" sz="1300" b="1" dirty="0"/>
              <a:t> Deb </a:t>
            </a:r>
            <a:r>
              <a:rPr lang="en-IN" sz="1300" b="1" dirty="0" smtClean="0"/>
              <a:t>Barman</a:t>
            </a:r>
          </a:p>
          <a:p>
            <a:pPr marL="342900" indent="-342900"/>
            <a:r>
              <a:rPr lang="en-IN" sz="1300" dirty="0"/>
              <a:t>Assistant </a:t>
            </a:r>
            <a:r>
              <a:rPr lang="en-IN" sz="1300" dirty="0" smtClean="0"/>
              <a:t>Professor</a:t>
            </a:r>
            <a:endParaRPr lang="en-IN" sz="1300" dirty="0"/>
          </a:p>
          <a:p>
            <a:pPr marL="342900" indent="-342900"/>
            <a:r>
              <a:rPr lang="en-IN" sz="1300" dirty="0" smtClean="0"/>
              <a:t>M.A</a:t>
            </a:r>
            <a:r>
              <a:rPr lang="en-IN" sz="1300" dirty="0"/>
              <a:t>, </a:t>
            </a:r>
            <a:r>
              <a:rPr lang="en-IN" sz="1300" dirty="0" err="1"/>
              <a:t>M.Phil</a:t>
            </a:r>
            <a:r>
              <a:rPr lang="en-IN" sz="1300" dirty="0"/>
              <a:t> </a:t>
            </a:r>
            <a:r>
              <a:rPr lang="en-IN" sz="1300" dirty="0" smtClean="0"/>
              <a:t>(NBU)</a:t>
            </a:r>
          </a:p>
          <a:p>
            <a:pPr marL="342900" indent="-342900"/>
            <a:endParaRPr lang="en-IN" sz="1300" dirty="0"/>
          </a:p>
          <a:p>
            <a:pPr marL="342900" indent="-342900"/>
            <a:r>
              <a:rPr lang="en-IN" sz="1300" b="1" dirty="0" err="1" smtClean="0"/>
              <a:t>Shri</a:t>
            </a:r>
            <a:r>
              <a:rPr lang="en-IN" sz="1300" b="1" dirty="0" smtClean="0"/>
              <a:t> </a:t>
            </a:r>
            <a:r>
              <a:rPr lang="en-IN" sz="1300" b="1" dirty="0" err="1"/>
              <a:t>Manik</a:t>
            </a:r>
            <a:r>
              <a:rPr lang="en-IN" sz="1300" b="1" dirty="0"/>
              <a:t> </a:t>
            </a:r>
            <a:r>
              <a:rPr lang="en-IN" sz="1300" b="1" dirty="0" err="1" smtClean="0"/>
              <a:t>Kisku</a:t>
            </a:r>
            <a:endParaRPr lang="en-IN" sz="1300" b="1" dirty="0" smtClean="0"/>
          </a:p>
          <a:p>
            <a:pPr marL="342900" indent="-342900"/>
            <a:r>
              <a:rPr lang="en-IN" sz="1300" dirty="0" smtClean="0"/>
              <a:t>Assistant Professor</a:t>
            </a:r>
            <a:endParaRPr lang="en-IN" sz="1300" dirty="0"/>
          </a:p>
          <a:p>
            <a:pPr marL="342900" indent="-342900"/>
            <a:r>
              <a:rPr lang="en-IN" sz="1300" dirty="0" smtClean="0"/>
              <a:t>M.A</a:t>
            </a:r>
            <a:r>
              <a:rPr lang="en-IN" sz="1300" dirty="0"/>
              <a:t>. </a:t>
            </a:r>
            <a:r>
              <a:rPr lang="en-IN" sz="1300" dirty="0" smtClean="0"/>
              <a:t>(BU)</a:t>
            </a:r>
            <a:endParaRPr lang="en-IN" sz="1300" dirty="0"/>
          </a:p>
        </p:txBody>
      </p:sp>
      <p:sp>
        <p:nvSpPr>
          <p:cNvPr id="3" name="Slide Number Placeholder 2"/>
          <p:cNvSpPr>
            <a:spLocks noGrp="1"/>
          </p:cNvSpPr>
          <p:nvPr>
            <p:ph type="sldNum" sz="quarter" idx="12"/>
          </p:nvPr>
        </p:nvSpPr>
        <p:spPr/>
        <p:txBody>
          <a:bodyPr/>
          <a:lstStyle/>
          <a:p>
            <a:r>
              <a:rPr lang="en-US" dirty="0" smtClean="0"/>
              <a:t>09</a:t>
            </a:r>
            <a:endParaRPr lang="en-US" dirty="0"/>
          </a:p>
        </p:txBody>
      </p:sp>
    </p:spTree>
    <p:extLst>
      <p:ext uri="{BB962C8B-B14F-4D97-AF65-F5344CB8AC3E}">
        <p14:creationId xmlns:p14="http://schemas.microsoft.com/office/powerpoint/2010/main" val="2967327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H</a:t>
            </a:r>
            <a:r>
              <a:rPr lang="en-US" sz="2000" b="1" dirty="0" smtClean="0">
                <a:solidFill>
                  <a:srgbClr val="A40000"/>
                </a:solidFill>
              </a:rPr>
              <a:t>ISTORY</a:t>
            </a:r>
            <a:endParaRPr lang="en-US" sz="2000" b="1" dirty="0">
              <a:solidFill>
                <a:srgbClr val="A40000"/>
              </a:solidFill>
            </a:endParaRPr>
          </a:p>
        </p:txBody>
      </p:sp>
      <p:sp>
        <p:nvSpPr>
          <p:cNvPr id="2" name="Rectangle 1"/>
          <p:cNvSpPr/>
          <p:nvPr/>
        </p:nvSpPr>
        <p:spPr>
          <a:xfrm>
            <a:off x="1087015" y="1219200"/>
            <a:ext cx="5618585" cy="5478423"/>
          </a:xfrm>
          <a:prstGeom prst="rect">
            <a:avLst/>
          </a:prstGeom>
        </p:spPr>
        <p:txBody>
          <a:bodyPr wrap="square">
            <a:spAutoFit/>
          </a:bodyPr>
          <a:lstStyle/>
          <a:p>
            <a:pPr algn="just">
              <a:buNone/>
            </a:pPr>
            <a:r>
              <a:rPr lang="en-GB" sz="1400" dirty="0">
                <a:latin typeface="+mj-lt"/>
                <a:cs typeface="Times New Roman" pitchFamily="18" charset="0"/>
              </a:rPr>
              <a:t>The journey of the Department of History started in 2015 with the introduction of Pass Course and Honours Course under the University of </a:t>
            </a:r>
            <a:r>
              <a:rPr lang="en-GB" sz="1400" dirty="0" err="1">
                <a:latin typeface="+mj-lt"/>
                <a:cs typeface="Times New Roman" pitchFamily="18" charset="0"/>
              </a:rPr>
              <a:t>Burdwan</a:t>
            </a:r>
            <a:r>
              <a:rPr lang="en-GB" sz="1400" dirty="0">
                <a:latin typeface="+mj-lt"/>
                <a:cs typeface="Times New Roman" pitchFamily="18" charset="0"/>
              </a:rPr>
              <a:t>. The intake capacity for the undergraduate programme Honours is Thirty one seats. The faculty members make every possible effort to meet all the expectations and solve the queries of the students pertaining to the curriculum as well as their personality development. The department takes great pride in the excellent results of the students in every semester under the CBCS system. </a:t>
            </a:r>
            <a:r>
              <a:rPr lang="en-IN" sz="1400" dirty="0">
                <a:latin typeface="+mj-lt"/>
                <a:cs typeface="Times New Roman" pitchFamily="18" charset="0"/>
              </a:rPr>
              <a:t>The all round development of our students’ is an important goal of our teaching learning endeavour and </a:t>
            </a:r>
            <a:r>
              <a:rPr lang="en-US" sz="1400" dirty="0">
                <a:latin typeface="+mj-lt"/>
                <a:cs typeface="Times New Roman" pitchFamily="18" charset="0"/>
              </a:rPr>
              <a:t>studying history will provide the young minds with a more rounded academic skillset and an improved ability to think critically – something they can take into the rest of their education</a:t>
            </a:r>
            <a:r>
              <a:rPr lang="en-US" sz="1400" dirty="0">
                <a:latin typeface="+mj-lt"/>
              </a:rPr>
              <a:t>. </a:t>
            </a:r>
            <a:endParaRPr lang="en-US" sz="1400" dirty="0">
              <a:latin typeface="+mj-lt"/>
              <a:cs typeface="Times New Roman" pitchFamily="18" charset="0"/>
            </a:endParaRPr>
          </a:p>
          <a:p>
            <a:pPr algn="just">
              <a:buNone/>
            </a:pPr>
            <a:r>
              <a:rPr lang="en-US" sz="1400" dirty="0">
                <a:latin typeface="+mj-lt"/>
                <a:cs typeface="Times New Roman" pitchFamily="18" charset="0"/>
              </a:rPr>
              <a:t>The department continues to create an environment of igniting the minds of the learners through discourses on cutting-edge research in the discipline of history as well newly-emerging interdisciplinary fields. In a modern world where inclusivity is embraced no matter our background, an understanding of how past societies have integrated is key to humanity improving in the future are the valuable lessons taught by the team of skilled personnel.</a:t>
            </a:r>
            <a:endParaRPr lang="en-IN" sz="1400" dirty="0">
              <a:latin typeface="+mj-lt"/>
              <a:cs typeface="Times New Roman" pitchFamily="18" charset="0"/>
            </a:endParaRPr>
          </a:p>
          <a:p>
            <a:pPr>
              <a:buNone/>
            </a:pPr>
            <a:r>
              <a:rPr lang="en-IN" sz="1400" dirty="0">
                <a:latin typeface="+mj-lt"/>
                <a:cs typeface="Times New Roman" pitchFamily="18" charset="0"/>
              </a:rPr>
              <a:t> </a:t>
            </a:r>
            <a:r>
              <a:rPr lang="en-US" sz="1400" dirty="0">
                <a:latin typeface="+mj-lt"/>
                <a:cs typeface="Times New Roman" pitchFamily="18" charset="0"/>
              </a:rPr>
              <a:t>The Department looks forward to a future of intellectual exchange at home and abroad, and to promote a better understanding of human experience through the lens of history.</a:t>
            </a:r>
          </a:p>
          <a:p>
            <a:endParaRPr lang="en-US" sz="1400" dirty="0">
              <a:latin typeface="+mj-lt"/>
              <a:cs typeface="Times New Roman" pitchFamily="18" charset="0"/>
            </a:endParaRPr>
          </a:p>
          <a:p>
            <a:pPr algn="just"/>
            <a:endParaRPr lang="en-GB" sz="1400" b="1" dirty="0">
              <a:latin typeface="+mj-lt"/>
            </a:endParaRPr>
          </a:p>
          <a:p>
            <a:pPr algn="just"/>
            <a:r>
              <a:rPr lang="en-GB" sz="1600" b="1" u="sng" dirty="0">
                <a:latin typeface="+mj-lt"/>
              </a:rPr>
              <a:t>Faculty Members</a:t>
            </a:r>
            <a:endParaRPr lang="en-US" sz="1600" b="1" u="sng" dirty="0">
              <a:latin typeface="+mj-lt"/>
            </a:endParaRPr>
          </a:p>
        </p:txBody>
      </p:sp>
      <p:pic>
        <p:nvPicPr>
          <p:cNvPr id="12" name="Picture 11" descr="C:\Users\user\Desktop\pm document\PHOTO NEW HS\img110(1).jpg"/>
          <p:cNvPicPr/>
          <p:nvPr/>
        </p:nvPicPr>
        <p:blipFill>
          <a:blip r:embed="rId2" cstate="print"/>
          <a:srcRect b="10056"/>
          <a:stretch>
            <a:fillRect/>
          </a:stretch>
        </p:blipFill>
        <p:spPr bwMode="auto">
          <a:xfrm>
            <a:off x="1231635" y="6697547"/>
            <a:ext cx="565891" cy="671736"/>
          </a:xfrm>
          <a:prstGeom prst="rect">
            <a:avLst/>
          </a:prstGeom>
          <a:noFill/>
          <a:ln w="9525">
            <a:noFill/>
            <a:miter lim="800000"/>
            <a:headEnd/>
            <a:tailEnd/>
          </a:ln>
        </p:spPr>
      </p:pic>
      <p:sp>
        <p:nvSpPr>
          <p:cNvPr id="14" name="Rectangle 13"/>
          <p:cNvSpPr/>
          <p:nvPr/>
        </p:nvSpPr>
        <p:spPr>
          <a:xfrm>
            <a:off x="2204864" y="6481370"/>
            <a:ext cx="2568352" cy="2123658"/>
          </a:xfrm>
          <a:prstGeom prst="rect">
            <a:avLst/>
          </a:prstGeom>
        </p:spPr>
        <p:txBody>
          <a:bodyPr wrap="square">
            <a:spAutoFit/>
          </a:bodyPr>
          <a:lstStyle/>
          <a:p>
            <a:r>
              <a:rPr lang="en-GB" sz="1600" b="1" dirty="0" smtClean="0"/>
              <a:t/>
            </a:r>
            <a:br>
              <a:rPr lang="en-GB" sz="1600" b="1" dirty="0" smtClean="0"/>
            </a:br>
            <a:r>
              <a:rPr lang="en-GB" sz="1400" b="1" dirty="0" err="1" smtClean="0"/>
              <a:t>Shri</a:t>
            </a:r>
            <a:r>
              <a:rPr lang="en-GB" sz="1400" b="1" dirty="0" smtClean="0"/>
              <a:t> </a:t>
            </a:r>
            <a:r>
              <a:rPr lang="en-GB" sz="1400" b="1" dirty="0" err="1" smtClean="0"/>
              <a:t>Pranab</a:t>
            </a:r>
            <a:r>
              <a:rPr lang="en-GB" sz="1400" b="1" dirty="0" smtClean="0"/>
              <a:t> </a:t>
            </a:r>
            <a:r>
              <a:rPr lang="en-GB" sz="1400" b="1" dirty="0" err="1" smtClean="0"/>
              <a:t>Mistri</a:t>
            </a:r>
            <a:r>
              <a:rPr lang="en-GB" sz="1400" b="1" dirty="0" smtClean="0"/>
              <a:t> (</a:t>
            </a:r>
            <a:r>
              <a:rPr lang="en-GB" sz="1400" b="1" dirty="0" err="1" smtClean="0"/>
              <a:t>HoD</a:t>
            </a:r>
            <a:r>
              <a:rPr lang="en-GB" sz="1400" b="1" dirty="0" smtClean="0"/>
              <a:t>)</a:t>
            </a:r>
          </a:p>
          <a:p>
            <a:r>
              <a:rPr lang="en-GB" sz="1400" dirty="0" smtClean="0"/>
              <a:t>Assistant Professor</a:t>
            </a:r>
            <a:endParaRPr lang="en-US" sz="1400" dirty="0" smtClean="0"/>
          </a:p>
          <a:p>
            <a:r>
              <a:rPr lang="en-GB" sz="1400" dirty="0" smtClean="0"/>
              <a:t>M.A</a:t>
            </a:r>
            <a:r>
              <a:rPr lang="en-GB" sz="1400" dirty="0"/>
              <a:t>., </a:t>
            </a:r>
            <a:r>
              <a:rPr lang="en-GB" sz="1400" dirty="0" smtClean="0"/>
              <a:t>B.Ed., </a:t>
            </a:r>
            <a:r>
              <a:rPr lang="en-GB" sz="1400" dirty="0" err="1" smtClean="0"/>
              <a:t>M.Phil</a:t>
            </a:r>
            <a:endParaRPr lang="en-GB" sz="1400" dirty="0" smtClean="0"/>
          </a:p>
          <a:p>
            <a:endParaRPr lang="en-GB" sz="1400" b="1" dirty="0" smtClean="0"/>
          </a:p>
          <a:p>
            <a:r>
              <a:rPr lang="en-GB" sz="1400" b="1" dirty="0" err="1" smtClean="0"/>
              <a:t>Shri</a:t>
            </a:r>
            <a:r>
              <a:rPr lang="en-GB" sz="1400" b="1" dirty="0" smtClean="0"/>
              <a:t> </a:t>
            </a:r>
            <a:r>
              <a:rPr lang="en-GB" sz="1400" b="1" dirty="0" err="1" smtClean="0"/>
              <a:t>Koushik</a:t>
            </a:r>
            <a:r>
              <a:rPr lang="en-GB" sz="1400" b="1" dirty="0" smtClean="0"/>
              <a:t> </a:t>
            </a:r>
            <a:r>
              <a:rPr lang="en-GB" sz="1400" b="1" dirty="0" err="1" smtClean="0"/>
              <a:t>Chakraborty</a:t>
            </a:r>
            <a:endParaRPr lang="en-US" sz="1400" b="1" dirty="0" smtClean="0"/>
          </a:p>
          <a:p>
            <a:r>
              <a:rPr lang="en-GB" sz="1400" dirty="0" smtClean="0"/>
              <a:t>Assistant Professor </a:t>
            </a:r>
          </a:p>
          <a:p>
            <a:r>
              <a:rPr lang="en-GB" sz="1400" dirty="0" smtClean="0"/>
              <a:t>M.A</a:t>
            </a:r>
            <a:r>
              <a:rPr lang="en-GB" sz="1400" dirty="0"/>
              <a:t>., </a:t>
            </a:r>
            <a:r>
              <a:rPr lang="en-GB" sz="1400" dirty="0" err="1" smtClean="0"/>
              <a:t>M.Phil</a:t>
            </a:r>
            <a:endParaRPr lang="en-US" sz="1400" dirty="0" smtClean="0"/>
          </a:p>
          <a:p>
            <a:endParaRPr lang="en-US" dirty="0"/>
          </a:p>
        </p:txBody>
      </p:sp>
      <p:sp>
        <p:nvSpPr>
          <p:cNvPr id="3" name="Slide Number Placeholder 2"/>
          <p:cNvSpPr>
            <a:spLocks noGrp="1"/>
          </p:cNvSpPr>
          <p:nvPr>
            <p:ph type="sldNum" sz="quarter" idx="12"/>
          </p:nvPr>
        </p:nvSpPr>
        <p:spPr/>
        <p:txBody>
          <a:bodyPr/>
          <a:lstStyle/>
          <a:p>
            <a:r>
              <a:rPr lang="en-US" dirty="0" smtClean="0"/>
              <a:t>10</a:t>
            </a:r>
            <a:endParaRPr lang="en-US" dirty="0"/>
          </a:p>
        </p:txBody>
      </p:sp>
      <p:pic>
        <p:nvPicPr>
          <p:cNvPr id="1026" name="Picture 2" descr="E:\college documents\Admission 2021 2022\KC.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231634" y="7543199"/>
            <a:ext cx="565890" cy="629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74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a:solidFill>
                  <a:schemeClr val="bg1"/>
                </a:solidFill>
              </a:rPr>
              <a:t>B</a:t>
            </a:r>
            <a:r>
              <a:rPr lang="en-US" sz="2000" b="1" dirty="0" smtClean="0">
                <a:solidFill>
                  <a:srgbClr val="A40000"/>
                </a:solidFill>
              </a:rPr>
              <a:t>ENGALI</a:t>
            </a:r>
            <a:endParaRPr lang="en-US" sz="2000" b="1" dirty="0">
              <a:solidFill>
                <a:srgbClr val="A40000"/>
              </a:solidFill>
            </a:endParaRPr>
          </a:p>
        </p:txBody>
      </p:sp>
      <p:sp>
        <p:nvSpPr>
          <p:cNvPr id="2" name="Rectangle 1"/>
          <p:cNvSpPr/>
          <p:nvPr/>
        </p:nvSpPr>
        <p:spPr>
          <a:xfrm>
            <a:off x="1087015" y="1219200"/>
            <a:ext cx="5542385" cy="5093702"/>
          </a:xfrm>
          <a:prstGeom prst="rect">
            <a:avLst/>
          </a:prstGeom>
        </p:spPr>
        <p:txBody>
          <a:bodyPr wrap="square">
            <a:spAutoFit/>
          </a:bodyPr>
          <a:lstStyle/>
          <a:p>
            <a:pPr algn="just">
              <a:buNone/>
            </a:pPr>
            <a:r>
              <a:rPr lang="en-US" sz="1300" dirty="0"/>
              <a:t>Department of Bengali commenced its journey since the inception of the college. The department has continued to teach both </a:t>
            </a:r>
            <a:r>
              <a:rPr lang="en-US" sz="1300" dirty="0" err="1"/>
              <a:t>Honours</a:t>
            </a:r>
            <a:r>
              <a:rPr lang="en-US" sz="1300" dirty="0"/>
              <a:t> and General courses in the undergraduate level with success and satisfaction to all concerned. Currently, the department follows the CBCS system of education under the affiliation of The University of </a:t>
            </a:r>
            <a:r>
              <a:rPr lang="en-US" sz="1300" dirty="0" err="1"/>
              <a:t>Burdwan</a:t>
            </a:r>
            <a:r>
              <a:rPr lang="en-US" sz="1300" dirty="0"/>
              <a:t>. </a:t>
            </a:r>
          </a:p>
          <a:p>
            <a:pPr algn="just">
              <a:buNone/>
            </a:pPr>
            <a:r>
              <a:rPr lang="en-US" sz="1300" dirty="0"/>
              <a:t>Literature develops in students enduring values, such as integrity, compassion, loyalty and responsibility. The students of Bengali Language and Literature are offered the knowledge of Bengali grammar, history of Bengali literature. The texts students explore give them multiple opportunities to discuss and reassess their own values and beliefs. These act as a compass in life as students grow up. They develop a sense of individuality and creativity, as they develop their own opinions about issues in their texts, they learn to consider multiple perspectives and understand the complexity of human nature And therein lies the value of the subject – it prepares one for the ambiguities of life, to take uncertainties in one’s stride.</a:t>
            </a:r>
          </a:p>
          <a:p>
            <a:pPr algn="just">
              <a:buNone/>
            </a:pPr>
            <a:r>
              <a:rPr lang="en-US" sz="1300" dirty="0"/>
              <a:t>A strong group of faculty members work relentlessly not only in disseminating knowledge amongst the young learners but tirelessly work towards the growth and development of the young minds. Through classroom activities and activities outside the classroom opportunities are thrown open to them leading to polishing their talents, gathering experiences and building their personalities. A holistic approach to learning ensures to fully activate all aspects of a learner’s personality for more effective and comprehensive learning. </a:t>
            </a:r>
          </a:p>
          <a:p>
            <a:pPr algn="just"/>
            <a:endParaRPr lang="en-US" sz="1300" dirty="0"/>
          </a:p>
          <a:p>
            <a:r>
              <a:rPr lang="en-US" sz="1600" b="1" u="sng" dirty="0"/>
              <a:t>Faculty Members</a:t>
            </a:r>
          </a:p>
        </p:txBody>
      </p:sp>
      <p:pic>
        <p:nvPicPr>
          <p:cNvPr id="12" name="Picture 4" descr="E:\college documents\S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1879" y="7155344"/>
            <a:ext cx="542033" cy="648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college documents\WhatsApp Image 2020-07-25 at 10.50.37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1898" y="6375966"/>
            <a:ext cx="532014" cy="6882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college documents\WhatsApp Image 2020-07-27 at 8.14.43 PM.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55" b="14740"/>
          <a:stretch/>
        </p:blipFill>
        <p:spPr bwMode="auto">
          <a:xfrm>
            <a:off x="1131881" y="7905309"/>
            <a:ext cx="568928" cy="69019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800200" y="6318538"/>
            <a:ext cx="4509120" cy="2292935"/>
          </a:xfrm>
          <a:prstGeom prst="rect">
            <a:avLst/>
          </a:prstGeom>
        </p:spPr>
        <p:txBody>
          <a:bodyPr wrap="square">
            <a:spAutoFit/>
          </a:bodyPr>
          <a:lstStyle/>
          <a:p>
            <a:pPr marL="342900" indent="-342900"/>
            <a:r>
              <a:rPr lang="en-IN" sz="1300" b="1" dirty="0" err="1" smtClean="0"/>
              <a:t>Dr</a:t>
            </a:r>
            <a:r>
              <a:rPr lang="en-IN" sz="1300" b="1" dirty="0" err="1"/>
              <a:t>.</a:t>
            </a:r>
            <a:r>
              <a:rPr lang="en-IN" sz="1300" b="1" dirty="0"/>
              <a:t> </a:t>
            </a:r>
            <a:r>
              <a:rPr lang="en-IN" sz="1300" b="1" dirty="0" err="1"/>
              <a:t>Bidyut</a:t>
            </a:r>
            <a:r>
              <a:rPr lang="en-IN" sz="1300" b="1" dirty="0"/>
              <a:t> Kumar Das (</a:t>
            </a:r>
            <a:r>
              <a:rPr lang="en-IN" sz="1300" b="1" dirty="0" err="1"/>
              <a:t>HoD</a:t>
            </a:r>
            <a:r>
              <a:rPr lang="en-IN" sz="1300" b="1" dirty="0" smtClean="0"/>
              <a:t>)</a:t>
            </a:r>
            <a:endParaRPr lang="en-IN" sz="1300" dirty="0"/>
          </a:p>
          <a:p>
            <a:pPr marL="342900" indent="-342900"/>
            <a:r>
              <a:rPr lang="en-IN" sz="1300" dirty="0" smtClean="0"/>
              <a:t>Assistant </a:t>
            </a:r>
            <a:r>
              <a:rPr lang="en-IN" sz="1300" dirty="0"/>
              <a:t>Professor</a:t>
            </a:r>
          </a:p>
          <a:p>
            <a:pPr marL="342900" indent="-342900"/>
            <a:r>
              <a:rPr lang="en-IN" sz="1300" dirty="0"/>
              <a:t>M.A.(C.U), Ph.D. (NBU</a:t>
            </a:r>
            <a:r>
              <a:rPr lang="en-IN" sz="1300" dirty="0" smtClean="0"/>
              <a:t>)</a:t>
            </a:r>
          </a:p>
          <a:p>
            <a:pPr marL="342900" indent="-342900"/>
            <a:endParaRPr lang="en-IN" sz="1300" dirty="0"/>
          </a:p>
          <a:p>
            <a:pPr marL="342900" indent="-342900"/>
            <a:r>
              <a:rPr lang="en-IN" sz="1300" b="1" dirty="0" err="1"/>
              <a:t>Dr.</a:t>
            </a:r>
            <a:r>
              <a:rPr lang="en-IN" sz="1300" b="1" dirty="0"/>
              <a:t> </a:t>
            </a:r>
            <a:r>
              <a:rPr lang="en-IN" sz="1300" b="1" dirty="0" err="1"/>
              <a:t>Subrata</a:t>
            </a:r>
            <a:r>
              <a:rPr lang="en-IN" sz="1300" b="1" dirty="0"/>
              <a:t> Das </a:t>
            </a:r>
            <a:endParaRPr lang="en-IN" sz="1300" b="1" dirty="0" smtClean="0"/>
          </a:p>
          <a:p>
            <a:pPr marL="342900" indent="-342900"/>
            <a:r>
              <a:rPr lang="en-IN" sz="1300" dirty="0" smtClean="0"/>
              <a:t>Assistant </a:t>
            </a:r>
            <a:r>
              <a:rPr lang="en-IN" sz="1300" dirty="0"/>
              <a:t>Professor</a:t>
            </a:r>
          </a:p>
          <a:p>
            <a:pPr marL="342900" indent="-342900"/>
            <a:r>
              <a:rPr lang="en-IN" sz="1300" dirty="0"/>
              <a:t>M.A., Ph.D. (KU)</a:t>
            </a:r>
          </a:p>
          <a:p>
            <a:pPr marL="342900" indent="-342900"/>
            <a:r>
              <a:rPr lang="en-IN" sz="1300" dirty="0"/>
              <a:t>	</a:t>
            </a:r>
          </a:p>
          <a:p>
            <a:pPr marL="342900" indent="-342900"/>
            <a:r>
              <a:rPr lang="en-IN" sz="1300" b="1" dirty="0" smtClean="0"/>
              <a:t>Smt. </a:t>
            </a:r>
            <a:r>
              <a:rPr lang="en-IN" sz="1300" b="1" dirty="0" err="1" smtClean="0"/>
              <a:t>Sila</a:t>
            </a:r>
            <a:r>
              <a:rPr lang="en-IN" sz="1300" b="1" dirty="0" smtClean="0"/>
              <a:t> </a:t>
            </a:r>
            <a:r>
              <a:rPr lang="en-IN" sz="1300" b="1" dirty="0"/>
              <a:t>Rani </a:t>
            </a:r>
            <a:r>
              <a:rPr lang="en-IN" sz="1300" b="1" dirty="0" err="1" smtClean="0"/>
              <a:t>Basak</a:t>
            </a:r>
            <a:endParaRPr lang="en-IN" sz="1300" b="1" dirty="0" smtClean="0"/>
          </a:p>
          <a:p>
            <a:pPr marL="342900" indent="-342900"/>
            <a:r>
              <a:rPr lang="en-IN" sz="1300" dirty="0"/>
              <a:t>Assistant Professor</a:t>
            </a:r>
          </a:p>
          <a:p>
            <a:pPr marL="342900" indent="-342900"/>
            <a:r>
              <a:rPr lang="en-IN" sz="1300" dirty="0" smtClean="0"/>
              <a:t>M.A. (JU)</a:t>
            </a:r>
            <a:endParaRPr lang="en-IN" sz="1300" dirty="0"/>
          </a:p>
        </p:txBody>
      </p:sp>
      <p:sp>
        <p:nvSpPr>
          <p:cNvPr id="3" name="Slide Number Placeholder 2"/>
          <p:cNvSpPr>
            <a:spLocks noGrp="1"/>
          </p:cNvSpPr>
          <p:nvPr>
            <p:ph type="sldNum" sz="quarter" idx="12"/>
          </p:nvPr>
        </p:nvSpPr>
        <p:spPr/>
        <p:txBody>
          <a:bodyPr/>
          <a:lstStyle/>
          <a:p>
            <a:r>
              <a:rPr lang="en-US" dirty="0" smtClean="0"/>
              <a:t>11</a:t>
            </a:r>
            <a:endParaRPr lang="en-US" dirty="0"/>
          </a:p>
        </p:txBody>
      </p:sp>
    </p:spTree>
    <p:extLst>
      <p:ext uri="{BB962C8B-B14F-4D97-AF65-F5344CB8AC3E}">
        <p14:creationId xmlns:p14="http://schemas.microsoft.com/office/powerpoint/2010/main" val="2993282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E</a:t>
            </a:r>
            <a:r>
              <a:rPr lang="en-US" sz="2000" b="1" dirty="0" smtClean="0">
                <a:solidFill>
                  <a:srgbClr val="A40000"/>
                </a:solidFill>
              </a:rPr>
              <a:t>NGLISH</a:t>
            </a:r>
            <a:endParaRPr lang="en-US" sz="2000" b="1" dirty="0">
              <a:solidFill>
                <a:srgbClr val="A40000"/>
              </a:solidFill>
            </a:endParaRPr>
          </a:p>
        </p:txBody>
      </p:sp>
      <p:sp>
        <p:nvSpPr>
          <p:cNvPr id="2" name="Rectangle 1"/>
          <p:cNvSpPr/>
          <p:nvPr/>
        </p:nvSpPr>
        <p:spPr>
          <a:xfrm>
            <a:off x="1060579" y="1181100"/>
            <a:ext cx="5618585" cy="4308872"/>
          </a:xfrm>
          <a:prstGeom prst="rect">
            <a:avLst/>
          </a:prstGeom>
        </p:spPr>
        <p:txBody>
          <a:bodyPr wrap="square">
            <a:spAutoFit/>
          </a:bodyPr>
          <a:lstStyle/>
          <a:p>
            <a:pPr algn="just"/>
            <a:r>
              <a:rPr lang="en-US" sz="1400" dirty="0"/>
              <a:t>The Department of English of the Govt. General Degree College at </a:t>
            </a:r>
            <a:r>
              <a:rPr lang="en-US" sz="1400" dirty="0" err="1"/>
              <a:t>Kalna</a:t>
            </a:r>
            <a:r>
              <a:rPr lang="en-US" sz="1400" dirty="0"/>
              <a:t>-I, began its academic journey in the year 2015. The teaching faculty of the department currently consists of three Assistant Professors having expertise on various fields of Art, Literature and History. Besides taking utmost care to fulfill and nurture the intellectual inquisitiveness of the students – both within and beyond the boundary of prescribed syllabus, this dynamic department takes special care to facilitate the holistic growth of its students. The steadily growing library of the college that already has an impressive collection of English </a:t>
            </a:r>
            <a:r>
              <a:rPr lang="en-US" sz="1400" dirty="0" smtClean="0"/>
              <a:t>texts </a:t>
            </a:r>
            <a:r>
              <a:rPr lang="en-US" sz="1400" dirty="0"/>
              <a:t>and reference books, captivating teaching-learning methods adopted by the teachers, enthusiastic participation of students and warm teacher-student relationship ensure a learning environment that not only prepares the students for examinations but also motivates them to develop creativity, self-confidence and communication skills. Within the short time since its inception, the students of this department have left marks of their brilliance in University Examinations, Inter-Collegiate Cultural Competition, Debate Competitions, Mock Youth Parliament and multiple other fields.</a:t>
            </a:r>
          </a:p>
          <a:p>
            <a:pPr algn="just"/>
            <a:endParaRPr lang="en-US" dirty="0"/>
          </a:p>
          <a:p>
            <a:r>
              <a:rPr lang="en-US" sz="1600" b="1" u="sng" dirty="0"/>
              <a:t>Faculty Members</a:t>
            </a:r>
          </a:p>
        </p:txBody>
      </p:sp>
      <p:pic>
        <p:nvPicPr>
          <p:cNvPr id="12" name="Picture 2" descr="E:\college documents\Screenshot_2020-07-26-21-02-58-9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231" b="19231"/>
          <a:stretch/>
        </p:blipFill>
        <p:spPr bwMode="auto">
          <a:xfrm>
            <a:off x="1189241" y="6567494"/>
            <a:ext cx="646837" cy="862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college documents\20200726_1210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5694" y="5638800"/>
            <a:ext cx="670384" cy="83568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college documents\1595832396830_IMG_20200720_201902.jpg"/>
          <p:cNvPicPr>
            <a:picLocks noChangeAspect="1" noChangeArrowheads="1"/>
          </p:cNvPicPr>
          <p:nvPr/>
        </p:nvPicPr>
        <p:blipFill>
          <a:blip r:embed="rId4" cstate="print"/>
          <a:srcRect l="9477"/>
          <a:stretch>
            <a:fillRect/>
          </a:stretch>
        </p:blipFill>
        <p:spPr bwMode="auto">
          <a:xfrm>
            <a:off x="1179743" y="7567626"/>
            <a:ext cx="682391" cy="86600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362200" y="5638800"/>
            <a:ext cx="3429000" cy="2739211"/>
          </a:xfrm>
          <a:prstGeom prst="rect">
            <a:avLst/>
          </a:prstGeom>
        </p:spPr>
        <p:txBody>
          <a:bodyPr>
            <a:spAutoFit/>
          </a:bodyPr>
          <a:lstStyle/>
          <a:p>
            <a:pPr marL="342900" indent="-342900"/>
            <a:r>
              <a:rPr lang="en-IN" sz="1600" b="1" dirty="0" smtClean="0"/>
              <a:t>Smt. </a:t>
            </a:r>
            <a:r>
              <a:rPr lang="en-IN" sz="1600" b="1" dirty="0" err="1" smtClean="0"/>
              <a:t>Sudesna</a:t>
            </a:r>
            <a:r>
              <a:rPr lang="en-IN" sz="1600" b="1" dirty="0" smtClean="0"/>
              <a:t> </a:t>
            </a:r>
            <a:r>
              <a:rPr lang="en-IN" sz="1600" b="1" dirty="0" err="1" smtClean="0"/>
              <a:t>Som</a:t>
            </a:r>
            <a:r>
              <a:rPr lang="en-IN" sz="1600" b="1" dirty="0" smtClean="0"/>
              <a:t> (</a:t>
            </a:r>
            <a:r>
              <a:rPr lang="en-IN" sz="1600" b="1" dirty="0" err="1" smtClean="0"/>
              <a:t>HoD</a:t>
            </a:r>
            <a:r>
              <a:rPr lang="en-IN" sz="1600" b="1" dirty="0" smtClean="0"/>
              <a:t>)</a:t>
            </a:r>
          </a:p>
          <a:p>
            <a:pPr marL="342900" indent="-342900"/>
            <a:r>
              <a:rPr lang="en-IN" sz="1600" dirty="0" smtClean="0"/>
              <a:t>Assistant Professor</a:t>
            </a:r>
          </a:p>
          <a:p>
            <a:pPr marL="342900" indent="-342900"/>
            <a:r>
              <a:rPr lang="en-IN" sz="1600" dirty="0" smtClean="0"/>
              <a:t>M.A</a:t>
            </a:r>
            <a:r>
              <a:rPr lang="en-IN" sz="1600" dirty="0"/>
              <a:t>. </a:t>
            </a:r>
            <a:r>
              <a:rPr lang="en-IN" sz="1600" dirty="0" smtClean="0"/>
              <a:t>(BU)</a:t>
            </a:r>
            <a:endParaRPr lang="en-IN" sz="1400" dirty="0" smtClean="0"/>
          </a:p>
          <a:p>
            <a:pPr marL="342900" indent="-342900"/>
            <a:endParaRPr lang="en-IN" sz="1400" dirty="0"/>
          </a:p>
          <a:p>
            <a:pPr marL="342900" indent="-342900"/>
            <a:r>
              <a:rPr lang="en-IN" sz="1600" b="1" dirty="0" smtClean="0"/>
              <a:t>Smt. </a:t>
            </a:r>
            <a:r>
              <a:rPr lang="en-IN" sz="1600" b="1" dirty="0" err="1" smtClean="0"/>
              <a:t>Aditi</a:t>
            </a:r>
            <a:r>
              <a:rPr lang="en-IN" sz="1600" b="1" dirty="0" smtClean="0"/>
              <a:t> </a:t>
            </a:r>
            <a:r>
              <a:rPr lang="en-IN" sz="1600" b="1" dirty="0" err="1" smtClean="0"/>
              <a:t>Sarkar</a:t>
            </a:r>
            <a:endParaRPr lang="en-IN" sz="1600" b="1" dirty="0" smtClean="0"/>
          </a:p>
          <a:p>
            <a:pPr marL="342900" indent="-342900"/>
            <a:r>
              <a:rPr lang="en-IN" sz="1600" dirty="0"/>
              <a:t>Assistant Professor</a:t>
            </a:r>
          </a:p>
          <a:p>
            <a:pPr marL="342900" indent="-342900"/>
            <a:r>
              <a:rPr lang="en-IN" sz="1600" dirty="0"/>
              <a:t>M.A. (</a:t>
            </a:r>
            <a:r>
              <a:rPr lang="en-IN" sz="1600" dirty="0" smtClean="0"/>
              <a:t>BU)</a:t>
            </a:r>
            <a:endParaRPr lang="en-IN" sz="1400" dirty="0" smtClean="0"/>
          </a:p>
          <a:p>
            <a:pPr marL="342900" indent="-342900"/>
            <a:endParaRPr lang="en-IN" sz="1400" dirty="0" smtClean="0"/>
          </a:p>
          <a:p>
            <a:pPr marL="342900" indent="-342900"/>
            <a:r>
              <a:rPr lang="en-IN" sz="1600" b="1" dirty="0" err="1" smtClean="0"/>
              <a:t>Shri</a:t>
            </a:r>
            <a:r>
              <a:rPr lang="en-IN" sz="1600" b="1" dirty="0" smtClean="0"/>
              <a:t> </a:t>
            </a:r>
            <a:r>
              <a:rPr lang="en-IN" sz="1600" b="1" dirty="0" err="1" smtClean="0"/>
              <a:t>Anirban</a:t>
            </a:r>
            <a:r>
              <a:rPr lang="en-IN" sz="1600" b="1" dirty="0" smtClean="0"/>
              <a:t> Banerjee</a:t>
            </a:r>
          </a:p>
          <a:p>
            <a:pPr marL="342900" indent="-342900"/>
            <a:r>
              <a:rPr lang="en-IN" sz="1600" dirty="0" smtClean="0"/>
              <a:t>Assistant </a:t>
            </a:r>
            <a:r>
              <a:rPr lang="en-IN" sz="1600" dirty="0"/>
              <a:t>Professor</a:t>
            </a:r>
          </a:p>
          <a:p>
            <a:pPr marL="342900" indent="-342900"/>
            <a:r>
              <a:rPr lang="en-IN" sz="1600" dirty="0"/>
              <a:t>M.A</a:t>
            </a:r>
            <a:r>
              <a:rPr lang="en-IN" sz="1600" dirty="0" smtClean="0"/>
              <a:t>., </a:t>
            </a:r>
            <a:r>
              <a:rPr lang="en-IN" sz="1600" dirty="0" err="1" smtClean="0"/>
              <a:t>M.Phil</a:t>
            </a:r>
            <a:r>
              <a:rPr lang="en-IN" sz="1600" dirty="0" smtClean="0"/>
              <a:t> (BU)</a:t>
            </a:r>
            <a:endParaRPr lang="en-IN" sz="1600" dirty="0"/>
          </a:p>
        </p:txBody>
      </p:sp>
      <p:sp>
        <p:nvSpPr>
          <p:cNvPr id="3" name="Slide Number Placeholder 2"/>
          <p:cNvSpPr>
            <a:spLocks noGrp="1"/>
          </p:cNvSpPr>
          <p:nvPr>
            <p:ph type="sldNum" sz="quarter" idx="12"/>
          </p:nvPr>
        </p:nvSpPr>
        <p:spPr/>
        <p:txBody>
          <a:bodyPr/>
          <a:lstStyle/>
          <a:p>
            <a:r>
              <a:rPr lang="en-US" dirty="0" smtClean="0"/>
              <a:t>12</a:t>
            </a:r>
            <a:endParaRPr lang="en-US" dirty="0"/>
          </a:p>
        </p:txBody>
      </p:sp>
    </p:spTree>
    <p:extLst>
      <p:ext uri="{BB962C8B-B14F-4D97-AF65-F5344CB8AC3E}">
        <p14:creationId xmlns:p14="http://schemas.microsoft.com/office/powerpoint/2010/main" val="297647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a:solidFill>
                  <a:schemeClr val="bg1"/>
                </a:solidFill>
              </a:rPr>
              <a:t>S</a:t>
            </a:r>
            <a:r>
              <a:rPr lang="en-US" sz="2000" b="1" dirty="0" smtClean="0">
                <a:solidFill>
                  <a:srgbClr val="A40000"/>
                </a:solidFill>
              </a:rPr>
              <a:t>ANSKRIT</a:t>
            </a:r>
            <a:endParaRPr lang="en-US" sz="2000" b="1" dirty="0">
              <a:solidFill>
                <a:srgbClr val="A40000"/>
              </a:solidFill>
            </a:endParaRPr>
          </a:p>
        </p:txBody>
      </p:sp>
      <p:sp>
        <p:nvSpPr>
          <p:cNvPr id="2" name="Rectangle 1"/>
          <p:cNvSpPr/>
          <p:nvPr/>
        </p:nvSpPr>
        <p:spPr>
          <a:xfrm>
            <a:off x="1060579" y="1219200"/>
            <a:ext cx="5568821" cy="5170646"/>
          </a:xfrm>
          <a:prstGeom prst="rect">
            <a:avLst/>
          </a:prstGeom>
        </p:spPr>
        <p:txBody>
          <a:bodyPr wrap="square">
            <a:spAutoFit/>
          </a:bodyPr>
          <a:lstStyle/>
          <a:p>
            <a:pPr algn="just">
              <a:buNone/>
            </a:pPr>
            <a:r>
              <a:rPr lang="en-US" sz="1300" dirty="0"/>
              <a:t>Sanskrit has played a very essential role in the field of Indian society as well as Indian languages. Without proper knowledge of Sanskrit, comprehension of Ancient Indian wisdom may remain incomplete. Department of Sanskrit in our College started its journey on and from 13</a:t>
            </a:r>
            <a:r>
              <a:rPr lang="en-US" sz="1300" baseline="30000" dirty="0"/>
              <a:t>th</a:t>
            </a:r>
            <a:r>
              <a:rPr lang="en-US" sz="1300" dirty="0"/>
              <a:t> July 2015 offering both B.A </a:t>
            </a:r>
            <a:r>
              <a:rPr lang="en-US" sz="1300" dirty="0" err="1"/>
              <a:t>Honours</a:t>
            </a:r>
            <a:r>
              <a:rPr lang="en-US" sz="1300" dirty="0"/>
              <a:t> and B.A General Courses. </a:t>
            </a:r>
          </a:p>
          <a:p>
            <a:pPr algn="just">
              <a:buNone/>
            </a:pPr>
            <a:r>
              <a:rPr lang="en-IN" sz="1300" dirty="0"/>
              <a:t>The strength of the team which works together leads to the strong foundation of human bonds</a:t>
            </a:r>
            <a:r>
              <a:rPr lang="en-US" sz="1300" dirty="0"/>
              <a:t> between teachers and students in an environment which caters to the needs and aspirations of the learners. Special monitoring of the students’ progress is achieved through periodical class tests as well as special doubt clearing classes which provides them with guidance in the pathway to success.</a:t>
            </a:r>
          </a:p>
          <a:p>
            <a:pPr lvl="0">
              <a:buNone/>
            </a:pPr>
            <a:r>
              <a:rPr lang="en-US" sz="1300" dirty="0"/>
              <a:t>Along with academic aspect the team of teachers’ motivate the students and partake in enriching their knowledge and gather experiences through </a:t>
            </a:r>
            <a:r>
              <a:rPr lang="en-US" sz="1300" dirty="0" smtClean="0"/>
              <a:t>organizing </a:t>
            </a:r>
            <a:r>
              <a:rPr lang="en-US" sz="1300" dirty="0"/>
              <a:t>seminars for students’ on a regular basis. The educators constantly strive to improve their teaching skills not only as a way of doing a better job producing well-educated members of society, but also to build their self-esteem through improved work quality.</a:t>
            </a:r>
          </a:p>
          <a:p>
            <a:pPr lvl="0">
              <a:buNone/>
            </a:pPr>
            <a:r>
              <a:rPr lang="en-US" sz="1300" dirty="0"/>
              <a:t> The Department takes pride in the versatile talents showcased by the students through participation in various events </a:t>
            </a:r>
            <a:r>
              <a:rPr lang="en-US" sz="1300" dirty="0" smtClean="0"/>
              <a:t>organized </a:t>
            </a:r>
            <a:r>
              <a:rPr lang="en-US" sz="1300" dirty="0"/>
              <a:t>by it like verse recitation competition and Wall magazine where the students contribute, interact and learn. To encourage and aid the students thirst for knowledge a wide range of  rare and renowned Sanskrit books are accessible in the College Library</a:t>
            </a:r>
            <a:r>
              <a:rPr lang="en-US" sz="1300" dirty="0" smtClean="0"/>
              <a:t>.</a:t>
            </a:r>
          </a:p>
          <a:p>
            <a:pPr lvl="0">
              <a:buNone/>
            </a:pPr>
            <a:endParaRPr lang="en-US" sz="1300" dirty="0"/>
          </a:p>
          <a:p>
            <a:pPr lvl="0">
              <a:buNone/>
            </a:pPr>
            <a:r>
              <a:rPr lang="en-US" sz="1600" b="1" u="sng" dirty="0" smtClean="0"/>
              <a:t>Faculty members:</a:t>
            </a:r>
            <a:endParaRPr lang="en-US" sz="1600" b="1" u="sng" dirty="0"/>
          </a:p>
          <a:p>
            <a:endParaRPr lang="en-US" sz="1300" dirty="0"/>
          </a:p>
        </p:txBody>
      </p:sp>
      <p:pic>
        <p:nvPicPr>
          <p:cNvPr id="12" name="Picture 11" descr="C:\Users\SUPRIYA\Desktop\IMG_20200409_162515.jpg"/>
          <p:cNvPicPr/>
          <p:nvPr/>
        </p:nvPicPr>
        <p:blipFill>
          <a:blip r:embed="rId2" cstate="print"/>
          <a:srcRect/>
          <a:stretch>
            <a:fillRect/>
          </a:stretch>
        </p:blipFill>
        <p:spPr bwMode="auto">
          <a:xfrm>
            <a:off x="1217339" y="6263749"/>
            <a:ext cx="724535" cy="900539"/>
          </a:xfrm>
          <a:prstGeom prst="rect">
            <a:avLst/>
          </a:prstGeom>
          <a:noFill/>
          <a:ln w="9525">
            <a:noFill/>
            <a:miter lim="800000"/>
            <a:headEnd/>
            <a:tailEnd/>
          </a:ln>
        </p:spPr>
      </p:pic>
      <p:pic>
        <p:nvPicPr>
          <p:cNvPr id="13" name="Picture 12" descr="C:\Users\SUPRIYA\Downloads\IMG-20200726-WA0005.jpg"/>
          <p:cNvPicPr/>
          <p:nvPr/>
        </p:nvPicPr>
        <p:blipFill>
          <a:blip r:embed="rId3" cstate="print"/>
          <a:srcRect/>
          <a:stretch>
            <a:fillRect/>
          </a:stretch>
        </p:blipFill>
        <p:spPr bwMode="auto">
          <a:xfrm>
            <a:off x="1217340" y="7226761"/>
            <a:ext cx="724535" cy="729615"/>
          </a:xfrm>
          <a:prstGeom prst="rect">
            <a:avLst/>
          </a:prstGeom>
          <a:noFill/>
          <a:ln w="9525">
            <a:noFill/>
            <a:miter lim="800000"/>
            <a:headEnd/>
            <a:tailEnd/>
          </a:ln>
        </p:spPr>
      </p:pic>
      <p:sp>
        <p:nvSpPr>
          <p:cNvPr id="14" name="Rectangle 13"/>
          <p:cNvSpPr/>
          <p:nvPr/>
        </p:nvSpPr>
        <p:spPr>
          <a:xfrm>
            <a:off x="2492896" y="6327775"/>
            <a:ext cx="3717032" cy="692497"/>
          </a:xfrm>
          <a:prstGeom prst="rect">
            <a:avLst/>
          </a:prstGeom>
        </p:spPr>
        <p:txBody>
          <a:bodyPr wrap="square">
            <a:spAutoFit/>
          </a:bodyPr>
          <a:lstStyle/>
          <a:p>
            <a:r>
              <a:rPr lang="en-US" sz="1300" b="1" dirty="0"/>
              <a:t>Dr. </a:t>
            </a:r>
            <a:r>
              <a:rPr lang="en-US" sz="1300" b="1" dirty="0" err="1"/>
              <a:t>Chiranjib</a:t>
            </a:r>
            <a:r>
              <a:rPr lang="en-US" sz="1300" b="1" dirty="0"/>
              <a:t> </a:t>
            </a:r>
            <a:r>
              <a:rPr lang="en-US" sz="1300" b="1" dirty="0" err="1" smtClean="0"/>
              <a:t>Bandyopadhyay</a:t>
            </a:r>
            <a:r>
              <a:rPr lang="en-US" sz="1300" b="1" dirty="0" smtClean="0"/>
              <a:t> (</a:t>
            </a:r>
            <a:r>
              <a:rPr lang="en-US" sz="1300" b="1" dirty="0" err="1" smtClean="0"/>
              <a:t>HoD</a:t>
            </a:r>
            <a:r>
              <a:rPr lang="en-US" sz="1300" b="1" dirty="0" smtClean="0"/>
              <a:t>) </a:t>
            </a:r>
          </a:p>
          <a:p>
            <a:r>
              <a:rPr lang="en-US" sz="1300" dirty="0" smtClean="0"/>
              <a:t>Assistant </a:t>
            </a:r>
            <a:r>
              <a:rPr lang="en-US" sz="1300" dirty="0"/>
              <a:t>Professor </a:t>
            </a:r>
            <a:endParaRPr lang="en-US" sz="1300" dirty="0" smtClean="0"/>
          </a:p>
          <a:p>
            <a:r>
              <a:rPr lang="en-US" sz="1300" dirty="0" smtClean="0"/>
              <a:t>M.A</a:t>
            </a:r>
            <a:r>
              <a:rPr lang="en-US" sz="1300" dirty="0"/>
              <a:t>, </a:t>
            </a:r>
            <a:r>
              <a:rPr lang="en-US" sz="1300" dirty="0" err="1"/>
              <a:t>B.Ed</a:t>
            </a:r>
            <a:r>
              <a:rPr lang="en-US" sz="1300" dirty="0"/>
              <a:t>, </a:t>
            </a:r>
            <a:r>
              <a:rPr lang="en-US" sz="1300" dirty="0" smtClean="0"/>
              <a:t>Ph.D.</a:t>
            </a:r>
            <a:endParaRPr lang="en-US" sz="1300" dirty="0"/>
          </a:p>
        </p:txBody>
      </p:sp>
      <p:sp>
        <p:nvSpPr>
          <p:cNvPr id="17" name="Rectangle 16"/>
          <p:cNvSpPr/>
          <p:nvPr/>
        </p:nvSpPr>
        <p:spPr>
          <a:xfrm>
            <a:off x="2455168" y="7119863"/>
            <a:ext cx="3429000" cy="692497"/>
          </a:xfrm>
          <a:prstGeom prst="rect">
            <a:avLst/>
          </a:prstGeom>
        </p:spPr>
        <p:txBody>
          <a:bodyPr>
            <a:spAutoFit/>
          </a:bodyPr>
          <a:lstStyle/>
          <a:p>
            <a:r>
              <a:rPr lang="en-US" sz="1300" b="1" dirty="0"/>
              <a:t>Dr. Sk. </a:t>
            </a:r>
            <a:r>
              <a:rPr lang="en-US" sz="1300" b="1" dirty="0" err="1"/>
              <a:t>Asraf</a:t>
            </a:r>
            <a:r>
              <a:rPr lang="en-US" sz="1300" b="1" dirty="0"/>
              <a:t> Ali </a:t>
            </a:r>
            <a:endParaRPr lang="en-US" sz="1300" b="1" dirty="0" smtClean="0"/>
          </a:p>
          <a:p>
            <a:r>
              <a:rPr lang="en-US" sz="1300" dirty="0" smtClean="0"/>
              <a:t>Assistant Professor </a:t>
            </a:r>
          </a:p>
          <a:p>
            <a:r>
              <a:rPr lang="en-US" sz="1300" dirty="0" smtClean="0"/>
              <a:t>M.A</a:t>
            </a:r>
            <a:r>
              <a:rPr lang="en-US" sz="1300" dirty="0"/>
              <a:t>, </a:t>
            </a:r>
            <a:r>
              <a:rPr lang="en-US" sz="1300" dirty="0" err="1"/>
              <a:t>M.Phil</a:t>
            </a:r>
            <a:r>
              <a:rPr lang="en-US" sz="1300" dirty="0"/>
              <a:t>, </a:t>
            </a:r>
            <a:r>
              <a:rPr lang="en-US" sz="1300" dirty="0" smtClean="0"/>
              <a:t>Ph.D.</a:t>
            </a:r>
            <a:endParaRPr lang="en-US" sz="1300" dirty="0"/>
          </a:p>
        </p:txBody>
      </p:sp>
      <p:sp>
        <p:nvSpPr>
          <p:cNvPr id="18" name="Rectangle 17"/>
          <p:cNvSpPr/>
          <p:nvPr/>
        </p:nvSpPr>
        <p:spPr>
          <a:xfrm>
            <a:off x="2455168" y="7983959"/>
            <a:ext cx="3429000" cy="692497"/>
          </a:xfrm>
          <a:prstGeom prst="rect">
            <a:avLst/>
          </a:prstGeom>
        </p:spPr>
        <p:txBody>
          <a:bodyPr>
            <a:spAutoFit/>
          </a:bodyPr>
          <a:lstStyle/>
          <a:p>
            <a:r>
              <a:rPr lang="en-US" sz="1300" b="1" dirty="0" err="1" smtClean="0"/>
              <a:t>Shri</a:t>
            </a:r>
            <a:r>
              <a:rPr lang="en-US" sz="1300" b="1" dirty="0" smtClean="0"/>
              <a:t> </a:t>
            </a:r>
            <a:r>
              <a:rPr lang="en-US" sz="1300" b="1" dirty="0" err="1" smtClean="0"/>
              <a:t>Kartik</a:t>
            </a:r>
            <a:r>
              <a:rPr lang="en-US" sz="1300" b="1" dirty="0" smtClean="0"/>
              <a:t> </a:t>
            </a:r>
            <a:r>
              <a:rPr lang="en-US" sz="1300" b="1" dirty="0"/>
              <a:t>Mete </a:t>
            </a:r>
            <a:endParaRPr lang="en-US" sz="1300" b="1" dirty="0" smtClean="0"/>
          </a:p>
          <a:p>
            <a:r>
              <a:rPr lang="en-US" sz="1300" dirty="0" smtClean="0"/>
              <a:t>Assistant Professor</a:t>
            </a:r>
          </a:p>
          <a:p>
            <a:r>
              <a:rPr lang="en-US" sz="1300" dirty="0" smtClean="0"/>
              <a:t>M.A</a:t>
            </a:r>
            <a:r>
              <a:rPr lang="en-US" sz="1300" dirty="0"/>
              <a:t>, </a:t>
            </a:r>
            <a:r>
              <a:rPr lang="en-US" sz="1300" dirty="0" err="1"/>
              <a:t>M.Phil</a:t>
            </a:r>
            <a:r>
              <a:rPr lang="en-US" sz="1300" dirty="0"/>
              <a:t> </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b="17546"/>
          <a:stretch/>
        </p:blipFill>
        <p:spPr>
          <a:xfrm>
            <a:off x="1217339" y="7884367"/>
            <a:ext cx="724536" cy="777973"/>
          </a:xfrm>
          <a:prstGeom prst="rect">
            <a:avLst/>
          </a:prstGeom>
        </p:spPr>
      </p:pic>
      <p:sp>
        <p:nvSpPr>
          <p:cNvPr id="3" name="Slide Number Placeholder 2"/>
          <p:cNvSpPr>
            <a:spLocks noGrp="1"/>
          </p:cNvSpPr>
          <p:nvPr>
            <p:ph type="sldNum" sz="quarter" idx="12"/>
          </p:nvPr>
        </p:nvSpPr>
        <p:spPr/>
        <p:txBody>
          <a:bodyPr/>
          <a:lstStyle/>
          <a:p>
            <a:r>
              <a:rPr lang="en-US" dirty="0" smtClean="0"/>
              <a:t>13</a:t>
            </a:r>
            <a:endParaRPr lang="en-US" dirty="0"/>
          </a:p>
        </p:txBody>
      </p:sp>
    </p:spTree>
    <p:extLst>
      <p:ext uri="{BB962C8B-B14F-4D97-AF65-F5344CB8AC3E}">
        <p14:creationId xmlns:p14="http://schemas.microsoft.com/office/powerpoint/2010/main" val="270957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endParaRPr lang="en-US" sz="2000" b="1" dirty="0">
              <a:solidFill>
                <a:schemeClr val="bg1"/>
              </a:solidFill>
            </a:endParaRP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a:solidFill>
                  <a:schemeClr val="bg1"/>
                </a:solidFill>
              </a:rPr>
              <a:t>F</a:t>
            </a:r>
            <a:r>
              <a:rPr lang="en-US" b="1" dirty="0" smtClean="0">
                <a:solidFill>
                  <a:srgbClr val="A40000"/>
                </a:solidFill>
              </a:rPr>
              <a:t>ACILITIES</a:t>
            </a:r>
            <a:endParaRPr lang="en-US" b="1" dirty="0">
              <a:solidFill>
                <a:srgbClr val="A40000"/>
              </a:solidFill>
            </a:endParaRPr>
          </a:p>
        </p:txBody>
      </p:sp>
      <p:sp>
        <p:nvSpPr>
          <p:cNvPr id="2" name="Slide Number Placeholder 1"/>
          <p:cNvSpPr>
            <a:spLocks noGrp="1"/>
          </p:cNvSpPr>
          <p:nvPr>
            <p:ph type="sldNum" sz="quarter" idx="12"/>
          </p:nvPr>
        </p:nvSpPr>
        <p:spPr/>
        <p:txBody>
          <a:bodyPr/>
          <a:lstStyle/>
          <a:p>
            <a:r>
              <a:rPr lang="en-US" dirty="0" smtClean="0"/>
              <a:t>14</a:t>
            </a:r>
            <a:endParaRPr lang="en-US" dirty="0"/>
          </a:p>
        </p:txBody>
      </p:sp>
      <p:sp>
        <p:nvSpPr>
          <p:cNvPr id="3" name="Rectangle 2"/>
          <p:cNvSpPr/>
          <p:nvPr/>
        </p:nvSpPr>
        <p:spPr>
          <a:xfrm>
            <a:off x="1087015" y="1083231"/>
            <a:ext cx="5542385" cy="6771084"/>
          </a:xfrm>
          <a:prstGeom prst="rect">
            <a:avLst/>
          </a:prstGeom>
        </p:spPr>
        <p:txBody>
          <a:bodyPr wrap="square">
            <a:spAutoFit/>
          </a:bodyPr>
          <a:lstStyle/>
          <a:p>
            <a:pPr algn="just"/>
            <a:r>
              <a:rPr lang="en-US" dirty="0">
                <a:solidFill>
                  <a:prstClr val="black"/>
                </a:solidFill>
              </a:rPr>
              <a:t> </a:t>
            </a:r>
          </a:p>
          <a:p>
            <a:pPr marL="285750" indent="-285750" algn="just">
              <a:buFont typeface="Wingdings" pitchFamily="2" charset="2"/>
              <a:buChar char="q"/>
            </a:pPr>
            <a:r>
              <a:rPr lang="en-US" sz="1600" dirty="0">
                <a:solidFill>
                  <a:prstClr val="black"/>
                </a:solidFill>
              </a:rPr>
              <a:t>Availability </a:t>
            </a:r>
            <a:r>
              <a:rPr lang="en-US" sz="1600" dirty="0" smtClean="0">
                <a:solidFill>
                  <a:prstClr val="black"/>
                </a:solidFill>
              </a:rPr>
              <a:t>of scheduled </a:t>
            </a:r>
            <a:r>
              <a:rPr lang="en-US" sz="1600" dirty="0">
                <a:solidFill>
                  <a:prstClr val="black"/>
                </a:solidFill>
              </a:rPr>
              <a:t>online </a:t>
            </a:r>
            <a:r>
              <a:rPr lang="en-US" sz="1600" dirty="0" smtClean="0">
                <a:solidFill>
                  <a:prstClr val="black"/>
                </a:solidFill>
              </a:rPr>
              <a:t>classes </a:t>
            </a:r>
            <a:r>
              <a:rPr lang="en-US" sz="1600" dirty="0">
                <a:solidFill>
                  <a:prstClr val="black"/>
                </a:solidFill>
              </a:rPr>
              <a:t>through E- Learning mode via college </a:t>
            </a:r>
            <a:r>
              <a:rPr lang="en-US" sz="1600" dirty="0" smtClean="0">
                <a:solidFill>
                  <a:prstClr val="black"/>
                </a:solidFill>
              </a:rPr>
              <a:t>domain and Google Workspace.</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CBCS mode of academic interaction. </a:t>
            </a:r>
          </a:p>
          <a:p>
            <a:pPr marL="285750" indent="-285750" algn="just">
              <a:buFont typeface="Wingdings" pitchFamily="2" charset="2"/>
              <a:buChar char="q"/>
            </a:pPr>
            <a:r>
              <a:rPr lang="en-US" sz="1600" dirty="0">
                <a:solidFill>
                  <a:prstClr val="black"/>
                </a:solidFill>
              </a:rPr>
              <a:t>Well equipped college library </a:t>
            </a:r>
            <a:r>
              <a:rPr lang="en-US" sz="1600" dirty="0" smtClean="0">
                <a:solidFill>
                  <a:prstClr val="black"/>
                </a:solidFill>
              </a:rPr>
              <a:t>with text and reference </a:t>
            </a:r>
            <a:r>
              <a:rPr lang="en-US" sz="1600" dirty="0">
                <a:solidFill>
                  <a:prstClr val="black"/>
                </a:solidFill>
              </a:rPr>
              <a:t>books recommended for new CBCS </a:t>
            </a:r>
            <a:r>
              <a:rPr lang="en-US" sz="1600" dirty="0" smtClean="0">
                <a:solidFill>
                  <a:prstClr val="black"/>
                </a:solidFill>
              </a:rPr>
              <a:t>curriculum.</a:t>
            </a:r>
            <a:endParaRPr lang="en-US" sz="1600" dirty="0">
              <a:solidFill>
                <a:prstClr val="black"/>
              </a:solidFill>
            </a:endParaRPr>
          </a:p>
          <a:p>
            <a:pPr marL="285750" indent="-285750" algn="just">
              <a:buFont typeface="Wingdings" pitchFamily="2" charset="2"/>
              <a:buChar char="q"/>
            </a:pPr>
            <a:r>
              <a:rPr lang="en-US" sz="1600" dirty="0" smtClean="0">
                <a:solidFill>
                  <a:prstClr val="black"/>
                </a:solidFill>
              </a:rPr>
              <a:t>Well-equipped Smart </a:t>
            </a:r>
            <a:r>
              <a:rPr lang="en-US" sz="1600" dirty="0">
                <a:solidFill>
                  <a:prstClr val="black"/>
                </a:solidFill>
              </a:rPr>
              <a:t>C</a:t>
            </a:r>
            <a:r>
              <a:rPr lang="en-US" sz="1600" dirty="0" smtClean="0">
                <a:solidFill>
                  <a:prstClr val="black"/>
                </a:solidFill>
              </a:rPr>
              <a:t>lassroom</a:t>
            </a:r>
            <a:r>
              <a:rPr lang="en-US" sz="1600" dirty="0">
                <a:solidFill>
                  <a:prstClr val="black"/>
                </a:solidFill>
              </a:rPr>
              <a:t>.</a:t>
            </a:r>
          </a:p>
          <a:p>
            <a:pPr marL="285750" indent="-285750" algn="just">
              <a:buFont typeface="Wingdings" pitchFamily="2" charset="2"/>
              <a:buChar char="q"/>
            </a:pPr>
            <a:r>
              <a:rPr lang="en-US" sz="1600" dirty="0" smtClean="0">
                <a:solidFill>
                  <a:prstClr val="black"/>
                </a:solidFill>
              </a:rPr>
              <a:t>Optimum access to Laboratory </a:t>
            </a:r>
            <a:r>
              <a:rPr lang="en-US" sz="1600" dirty="0">
                <a:solidFill>
                  <a:prstClr val="black"/>
                </a:solidFill>
              </a:rPr>
              <a:t>facilities </a:t>
            </a:r>
            <a:r>
              <a:rPr lang="en-US" sz="1600" dirty="0" smtClean="0"/>
              <a:t>for curriculum delivery of </a:t>
            </a:r>
            <a:r>
              <a:rPr lang="en-US" sz="1600" dirty="0" smtClean="0">
                <a:solidFill>
                  <a:prstClr val="black"/>
                </a:solidFill>
              </a:rPr>
              <a:t>Science practical.</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A newly formed </a:t>
            </a:r>
            <a:r>
              <a:rPr lang="en-US" sz="1600" dirty="0" smtClean="0">
                <a:solidFill>
                  <a:prstClr val="black"/>
                </a:solidFill>
              </a:rPr>
              <a:t>“</a:t>
            </a:r>
            <a:r>
              <a:rPr lang="en-US" sz="1600" b="1" dirty="0">
                <a:solidFill>
                  <a:prstClr val="black"/>
                </a:solidFill>
              </a:rPr>
              <a:t>C</a:t>
            </a:r>
            <a:r>
              <a:rPr lang="en-US" sz="1600" b="1" dirty="0" smtClean="0">
                <a:solidFill>
                  <a:prstClr val="black"/>
                </a:solidFill>
              </a:rPr>
              <a:t>omputer </a:t>
            </a:r>
            <a:r>
              <a:rPr lang="en-US" sz="1600" b="1" dirty="0">
                <a:solidFill>
                  <a:prstClr val="black"/>
                </a:solidFill>
              </a:rPr>
              <a:t>S</a:t>
            </a:r>
            <a:r>
              <a:rPr lang="en-US" sz="1600" b="1" dirty="0" smtClean="0">
                <a:solidFill>
                  <a:prstClr val="black"/>
                </a:solidFill>
              </a:rPr>
              <a:t>kill </a:t>
            </a:r>
            <a:r>
              <a:rPr lang="en-US" sz="1600" b="1" dirty="0">
                <a:solidFill>
                  <a:prstClr val="black"/>
                </a:solidFill>
              </a:rPr>
              <a:t>E</a:t>
            </a:r>
            <a:r>
              <a:rPr lang="en-US" sz="1600" b="1" dirty="0" smtClean="0">
                <a:solidFill>
                  <a:prstClr val="black"/>
                </a:solidFill>
              </a:rPr>
              <a:t>nhancement </a:t>
            </a:r>
            <a:r>
              <a:rPr lang="en-US" sz="1600" b="1" dirty="0">
                <a:solidFill>
                  <a:prstClr val="black"/>
                </a:solidFill>
              </a:rPr>
              <a:t>L</a:t>
            </a:r>
            <a:r>
              <a:rPr lang="en-US" sz="1600" b="1" dirty="0" smtClean="0">
                <a:solidFill>
                  <a:prstClr val="black"/>
                </a:solidFill>
              </a:rPr>
              <a:t>aboratory</a:t>
            </a:r>
            <a:r>
              <a:rPr lang="en-US" sz="1600" dirty="0">
                <a:solidFill>
                  <a:prstClr val="black"/>
                </a:solidFill>
              </a:rPr>
              <a:t>” for all students to </a:t>
            </a:r>
            <a:r>
              <a:rPr lang="en-US" sz="1600" dirty="0" smtClean="0">
                <a:solidFill>
                  <a:prstClr val="black"/>
                </a:solidFill>
              </a:rPr>
              <a:t>ensure ICT awareness.</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Minimum course fee in comparison to other colleges.</a:t>
            </a:r>
          </a:p>
          <a:p>
            <a:pPr marL="285750" indent="-285750" algn="just">
              <a:buFont typeface="Wingdings" pitchFamily="2" charset="2"/>
              <a:buChar char="q"/>
            </a:pPr>
            <a:r>
              <a:rPr lang="en-US" sz="1600" dirty="0" smtClean="0">
                <a:solidFill>
                  <a:prstClr val="black"/>
                </a:solidFill>
              </a:rPr>
              <a:t>Availing of various Government Scholarship Schemes  based on various eligibility criteria.</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National Service Scheme (</a:t>
            </a:r>
            <a:r>
              <a:rPr lang="en-US" sz="1600" dirty="0" smtClean="0">
                <a:solidFill>
                  <a:prstClr val="black"/>
                </a:solidFill>
              </a:rPr>
              <a:t>NSS Unit) </a:t>
            </a:r>
            <a:r>
              <a:rPr lang="en-US" sz="1600" dirty="0">
                <a:solidFill>
                  <a:prstClr val="black"/>
                </a:solidFill>
              </a:rPr>
              <a:t>grooms the </a:t>
            </a:r>
            <a:r>
              <a:rPr lang="en-US" sz="1600" dirty="0" smtClean="0">
                <a:solidFill>
                  <a:prstClr val="black"/>
                </a:solidFill>
              </a:rPr>
              <a:t>learners </a:t>
            </a:r>
            <a:r>
              <a:rPr lang="en-US" sz="1600" dirty="0">
                <a:solidFill>
                  <a:prstClr val="black"/>
                </a:solidFill>
              </a:rPr>
              <a:t>to </a:t>
            </a:r>
            <a:r>
              <a:rPr lang="en-US" sz="1600" dirty="0" smtClean="0">
                <a:solidFill>
                  <a:prstClr val="black"/>
                </a:solidFill>
              </a:rPr>
              <a:t>build social awareness and deliver </a:t>
            </a:r>
            <a:r>
              <a:rPr lang="en-US" sz="1600" dirty="0">
                <a:solidFill>
                  <a:prstClr val="black"/>
                </a:solidFill>
              </a:rPr>
              <a:t>community services.</a:t>
            </a:r>
          </a:p>
          <a:p>
            <a:pPr marL="285750" indent="-285750" algn="just">
              <a:buFont typeface="Wingdings" pitchFamily="2" charset="2"/>
              <a:buChar char="q"/>
            </a:pPr>
            <a:r>
              <a:rPr lang="en-US" sz="1600" dirty="0" smtClean="0">
                <a:solidFill>
                  <a:prstClr val="black"/>
                </a:solidFill>
              </a:rPr>
              <a:t>College NSOU Centre </a:t>
            </a:r>
            <a:r>
              <a:rPr lang="en-US" sz="1600" dirty="0">
                <a:solidFill>
                  <a:prstClr val="black"/>
                </a:solidFill>
              </a:rPr>
              <a:t>plays a vital role in providing </a:t>
            </a:r>
            <a:r>
              <a:rPr lang="en-US" sz="1600" dirty="0" smtClean="0">
                <a:solidFill>
                  <a:prstClr val="black"/>
                </a:solidFill>
              </a:rPr>
              <a:t>opportunity to enroll in various </a:t>
            </a:r>
            <a:r>
              <a:rPr lang="en-US" sz="1600" dirty="0">
                <a:solidFill>
                  <a:prstClr val="black"/>
                </a:solidFill>
              </a:rPr>
              <a:t>certificate </a:t>
            </a:r>
            <a:r>
              <a:rPr lang="en-US" sz="1600" dirty="0" smtClean="0">
                <a:solidFill>
                  <a:prstClr val="black"/>
                </a:solidFill>
              </a:rPr>
              <a:t> and correspondence courses.</a:t>
            </a:r>
            <a:endParaRPr lang="en-US" sz="1600" dirty="0">
              <a:solidFill>
                <a:prstClr val="black"/>
              </a:solidFill>
            </a:endParaRPr>
          </a:p>
          <a:p>
            <a:pPr marL="285750" indent="-285750" algn="just">
              <a:buFont typeface="Wingdings" pitchFamily="2" charset="2"/>
              <a:buChar char="q"/>
            </a:pPr>
            <a:r>
              <a:rPr lang="en-US" sz="1600" dirty="0" smtClean="0">
                <a:solidFill>
                  <a:prstClr val="black"/>
                </a:solidFill>
              </a:rPr>
              <a:t>College Office provides the students with essential administrative support </a:t>
            </a:r>
            <a:r>
              <a:rPr lang="en-US" sz="1600" dirty="0">
                <a:solidFill>
                  <a:prstClr val="black"/>
                </a:solidFill>
              </a:rPr>
              <a:t>around the </a:t>
            </a:r>
            <a:r>
              <a:rPr lang="en-US" sz="1600" dirty="0" smtClean="0">
                <a:solidFill>
                  <a:prstClr val="black"/>
                </a:solidFill>
              </a:rPr>
              <a:t>clock. </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Faculties </a:t>
            </a:r>
            <a:r>
              <a:rPr lang="en-US" sz="1600" dirty="0" smtClean="0">
                <a:solidFill>
                  <a:prstClr val="black"/>
                </a:solidFill>
              </a:rPr>
              <a:t>work </a:t>
            </a:r>
            <a:r>
              <a:rPr lang="en-US" sz="1600" dirty="0">
                <a:solidFill>
                  <a:prstClr val="black"/>
                </a:solidFill>
              </a:rPr>
              <a:t>as vocational guides </a:t>
            </a:r>
            <a:r>
              <a:rPr lang="en-US" sz="1600" dirty="0" smtClean="0">
                <a:solidFill>
                  <a:prstClr val="black"/>
                </a:solidFill>
              </a:rPr>
              <a:t>and extend their support to ensure academic, professional and mental well-being of learners.</a:t>
            </a:r>
            <a:r>
              <a:rPr lang="en-US" sz="1600" dirty="0" smtClean="0"/>
              <a:t> </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Students are encouraged to participate in sports. New college campus </a:t>
            </a:r>
            <a:r>
              <a:rPr lang="en-US" sz="1600" dirty="0" smtClean="0">
                <a:solidFill>
                  <a:prstClr val="black"/>
                </a:solidFill>
              </a:rPr>
              <a:t>has a </a:t>
            </a:r>
            <a:r>
              <a:rPr lang="en-US" sz="1600" dirty="0">
                <a:solidFill>
                  <a:prstClr val="black"/>
                </a:solidFill>
              </a:rPr>
              <a:t>large play ground and </a:t>
            </a:r>
            <a:r>
              <a:rPr lang="en-US" sz="1600" dirty="0" smtClean="0">
                <a:solidFill>
                  <a:prstClr val="black"/>
                </a:solidFill>
              </a:rPr>
              <a:t>necessary </a:t>
            </a:r>
            <a:r>
              <a:rPr lang="en-US" sz="1600" dirty="0">
                <a:solidFill>
                  <a:prstClr val="black"/>
                </a:solidFill>
              </a:rPr>
              <a:t>equipment to support Co-Curricular activities. </a:t>
            </a:r>
          </a:p>
        </p:txBody>
      </p:sp>
    </p:spTree>
    <p:extLst>
      <p:ext uri="{BB962C8B-B14F-4D97-AF65-F5344CB8AC3E}">
        <p14:creationId xmlns:p14="http://schemas.microsoft.com/office/powerpoint/2010/main" val="2473132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L</a:t>
            </a:r>
            <a:r>
              <a:rPr lang="en-US" b="1" dirty="0" smtClean="0">
                <a:solidFill>
                  <a:srgbClr val="A40000"/>
                </a:solidFill>
              </a:rPr>
              <a:t>IBRARY</a:t>
            </a:r>
            <a:endParaRPr lang="en-US" b="1" dirty="0">
              <a:solidFill>
                <a:srgbClr val="A40000"/>
              </a:solidFill>
            </a:endParaRPr>
          </a:p>
        </p:txBody>
      </p:sp>
      <p:sp>
        <p:nvSpPr>
          <p:cNvPr id="2" name="Slide Number Placeholder 1"/>
          <p:cNvSpPr>
            <a:spLocks noGrp="1"/>
          </p:cNvSpPr>
          <p:nvPr>
            <p:ph type="sldNum" sz="quarter" idx="12"/>
          </p:nvPr>
        </p:nvSpPr>
        <p:spPr/>
        <p:txBody>
          <a:bodyPr/>
          <a:lstStyle/>
          <a:p>
            <a:r>
              <a:rPr lang="en-US" dirty="0" smtClean="0"/>
              <a:t>15</a:t>
            </a:r>
            <a:endParaRPr lang="en-US" dirty="0"/>
          </a:p>
        </p:txBody>
      </p:sp>
      <p:sp>
        <p:nvSpPr>
          <p:cNvPr id="7" name="Rectangle 6"/>
          <p:cNvSpPr/>
          <p:nvPr/>
        </p:nvSpPr>
        <p:spPr>
          <a:xfrm>
            <a:off x="1066800" y="1219200"/>
            <a:ext cx="5562600" cy="7848302"/>
          </a:xfrm>
          <a:prstGeom prst="rect">
            <a:avLst/>
          </a:prstGeom>
        </p:spPr>
        <p:txBody>
          <a:bodyPr wrap="square">
            <a:spAutoFit/>
          </a:bodyPr>
          <a:lstStyle/>
          <a:p>
            <a:pPr algn="just"/>
            <a:r>
              <a:rPr lang="en-US" sz="1400" dirty="0" smtClean="0"/>
              <a:t>Library </a:t>
            </a:r>
            <a:r>
              <a:rPr lang="en-US" sz="1400" dirty="0"/>
              <a:t>is not just another room in an academic institution. Especially in higher </a:t>
            </a:r>
            <a:r>
              <a:rPr lang="en-US" sz="1400" dirty="0" smtClean="0"/>
              <a:t>education, the use </a:t>
            </a:r>
            <a:r>
              <a:rPr lang="en-US" sz="1400" dirty="0"/>
              <a:t>of library is directly related </a:t>
            </a:r>
            <a:r>
              <a:rPr lang="en-US" sz="1400" dirty="0" smtClean="0"/>
              <a:t>to </a:t>
            </a:r>
            <a:r>
              <a:rPr lang="en-US" sz="1400" dirty="0"/>
              <a:t>what kind of scholastic minds the institute is going to produce. Many enlightened </a:t>
            </a:r>
            <a:r>
              <a:rPr lang="en-US" sz="1400" dirty="0" smtClean="0"/>
              <a:t>minds </a:t>
            </a:r>
            <a:r>
              <a:rPr lang="en-US" sz="1400" dirty="0"/>
              <a:t>stated “I have never been to a classroom. That’s why I chose library.” Not that classroom teaching learning is secondary but in GGDC </a:t>
            </a:r>
            <a:r>
              <a:rPr lang="en-US" sz="1400" dirty="0" err="1"/>
              <a:t>Kalna</a:t>
            </a:r>
            <a:r>
              <a:rPr lang="en-US" sz="1400" dirty="0"/>
              <a:t> –</a:t>
            </a:r>
            <a:r>
              <a:rPr lang="en-US" sz="1400" dirty="0" smtClean="0"/>
              <a:t>I, </a:t>
            </a:r>
            <a:r>
              <a:rPr lang="en-US" sz="1400" dirty="0"/>
              <a:t>we take particular interest in building a habit of using library among students. A vast majority of our students are first generation </a:t>
            </a:r>
            <a:r>
              <a:rPr lang="en-US" sz="1400" dirty="0" smtClean="0"/>
              <a:t>learners. </a:t>
            </a:r>
            <a:r>
              <a:rPr lang="en-US" sz="1400" dirty="0"/>
              <a:t>Therefore using library -</a:t>
            </a:r>
            <a:endParaRPr lang="en-US" sz="1400" dirty="0" smtClean="0"/>
          </a:p>
          <a:p>
            <a:pPr algn="just"/>
            <a:endParaRPr lang="en-US" sz="1400" dirty="0" smtClean="0"/>
          </a:p>
          <a:p>
            <a:pPr marL="285750" lvl="0" indent="-285750">
              <a:buFont typeface="Wingdings" pitchFamily="2" charset="2"/>
              <a:buChar char="q"/>
            </a:pPr>
            <a:r>
              <a:rPr lang="en-US" sz="1400" dirty="0" smtClean="0"/>
              <a:t>Boosts </a:t>
            </a:r>
            <a:r>
              <a:rPr lang="en-US" sz="1400" dirty="0"/>
              <a:t>their confidence in self study</a:t>
            </a:r>
          </a:p>
          <a:p>
            <a:pPr marL="285750" lvl="0" indent="-285750">
              <a:buFont typeface="Wingdings" pitchFamily="2" charset="2"/>
              <a:buChar char="q"/>
            </a:pPr>
            <a:r>
              <a:rPr lang="en-US" sz="1400" dirty="0" smtClean="0"/>
              <a:t>Propagates </a:t>
            </a:r>
            <a:r>
              <a:rPr lang="en-US" sz="1400" dirty="0"/>
              <a:t>true meaning of education</a:t>
            </a:r>
          </a:p>
          <a:p>
            <a:pPr marL="285750" lvl="0" indent="-285750">
              <a:buFont typeface="Wingdings" pitchFamily="2" charset="2"/>
              <a:buChar char="q"/>
            </a:pPr>
            <a:r>
              <a:rPr lang="en-US" sz="1400" dirty="0" smtClean="0"/>
              <a:t>Brings </a:t>
            </a:r>
            <a:r>
              <a:rPr lang="en-US" sz="1400" dirty="0"/>
              <a:t>out the future scholars among them</a:t>
            </a:r>
          </a:p>
          <a:p>
            <a:pPr marL="285750" lvl="0" indent="-285750">
              <a:buFont typeface="Wingdings" pitchFamily="2" charset="2"/>
              <a:buChar char="q"/>
            </a:pPr>
            <a:r>
              <a:rPr lang="en-US" sz="1400" dirty="0" smtClean="0"/>
              <a:t>Helps </a:t>
            </a:r>
            <a:r>
              <a:rPr lang="en-US" sz="1400" dirty="0"/>
              <a:t>them find the joy of learning </a:t>
            </a:r>
            <a:endParaRPr lang="en-US" sz="1400" dirty="0" smtClean="0"/>
          </a:p>
          <a:p>
            <a:pPr lvl="0"/>
            <a:endParaRPr lang="en-US" sz="1400" dirty="0"/>
          </a:p>
          <a:p>
            <a:pPr algn="just"/>
            <a:r>
              <a:rPr lang="en-US" sz="1400" dirty="0" smtClean="0"/>
              <a:t>In addition to all these, </a:t>
            </a:r>
            <a:r>
              <a:rPr lang="en-US" sz="1400" dirty="0"/>
              <a:t>library helps to bring knowledge without discrimination. Anyone seeking education can find anything they want from a library. Currently we have </a:t>
            </a:r>
            <a:r>
              <a:rPr lang="en-US" sz="1400" b="1" dirty="0" smtClean="0"/>
              <a:t>7138</a:t>
            </a:r>
            <a:r>
              <a:rPr lang="en-US" sz="1400" dirty="0" smtClean="0"/>
              <a:t> </a:t>
            </a:r>
            <a:r>
              <a:rPr lang="en-US" sz="1400" dirty="0"/>
              <a:t>b</a:t>
            </a:r>
            <a:r>
              <a:rPr lang="en-US" sz="1400" dirty="0" smtClean="0"/>
              <a:t>ooks</a:t>
            </a:r>
            <a:r>
              <a:rPr lang="en-US" sz="1400" dirty="0"/>
              <a:t>. With ongoing CBCS </a:t>
            </a:r>
            <a:r>
              <a:rPr lang="en-US" sz="1400" dirty="0" smtClean="0"/>
              <a:t>structure, </a:t>
            </a:r>
            <a:r>
              <a:rPr lang="en-US" sz="1400" dirty="0"/>
              <a:t>college library was renovated in this session  and currently </a:t>
            </a:r>
            <a:r>
              <a:rPr lang="en-US" sz="1400" dirty="0" smtClean="0"/>
              <a:t>has </a:t>
            </a:r>
            <a:r>
              <a:rPr lang="en-US" sz="1400" dirty="0"/>
              <a:t>thousands of books relevant to CBCS curriculum. Faculty members of each subject get involved directly with the help of library sub-committee to </a:t>
            </a:r>
            <a:r>
              <a:rPr lang="en-US" sz="1400" dirty="0" smtClean="0"/>
              <a:t>update the stock of books, </a:t>
            </a:r>
            <a:r>
              <a:rPr lang="en-US" sz="1400" dirty="0"/>
              <a:t>add latest editions and include new arrivals from each subject of learning. Currently library is managed by experienced office staffs who </a:t>
            </a:r>
            <a:r>
              <a:rPr lang="en-US" sz="1400" dirty="0" smtClean="0"/>
              <a:t>make </a:t>
            </a:r>
            <a:r>
              <a:rPr lang="en-US" sz="1400" dirty="0"/>
              <a:t>it their duty to serve learners as best </a:t>
            </a:r>
            <a:r>
              <a:rPr lang="en-US" sz="1400" dirty="0" smtClean="0"/>
              <a:t>according to the best of their ability. Library </a:t>
            </a:r>
            <a:r>
              <a:rPr lang="en-US" sz="1400" dirty="0"/>
              <a:t>also has computer support and soon would run via relevant software to increase efficiency. </a:t>
            </a:r>
            <a:endParaRPr lang="en-US" sz="1400" dirty="0" smtClean="0"/>
          </a:p>
          <a:p>
            <a:pPr algn="just"/>
            <a:endParaRPr lang="en-US" sz="1400" dirty="0"/>
          </a:p>
          <a:p>
            <a:pPr algn="just"/>
            <a:r>
              <a:rPr lang="en-US" sz="1400" dirty="0"/>
              <a:t>With current online classes and E- </a:t>
            </a:r>
            <a:r>
              <a:rPr lang="en-US" sz="1400" dirty="0" smtClean="0"/>
              <a:t>learning, </a:t>
            </a:r>
            <a:r>
              <a:rPr lang="en-US" sz="1400" dirty="0"/>
              <a:t>we have already started using online repositories and resources by sharing links </a:t>
            </a:r>
            <a:r>
              <a:rPr lang="en-US" sz="1400" dirty="0" smtClean="0"/>
              <a:t>on lessons. </a:t>
            </a:r>
            <a:r>
              <a:rPr lang="en-US" sz="1400" dirty="0"/>
              <a:t>In </a:t>
            </a:r>
            <a:r>
              <a:rPr lang="en-US" sz="1400" dirty="0" smtClean="0"/>
              <a:t>future, </a:t>
            </a:r>
            <a:r>
              <a:rPr lang="en-US" sz="1400" dirty="0"/>
              <a:t>we would like to extend online access of books through our college website. </a:t>
            </a:r>
            <a:r>
              <a:rPr lang="en-US" sz="1400" dirty="0" smtClean="0"/>
              <a:t>Another </a:t>
            </a:r>
            <a:r>
              <a:rPr lang="en-US" sz="1400" dirty="0"/>
              <a:t>important development is inclusion of spacious reading room in library. Regular library oriented self study classes with the guidance from faculty members have become very popular among students. </a:t>
            </a:r>
            <a:r>
              <a:rPr lang="en-US" sz="1400" dirty="0" smtClean="0"/>
              <a:t>Especially </a:t>
            </a:r>
            <a:r>
              <a:rPr lang="en-US" sz="1400" dirty="0"/>
              <a:t>with latest inclusion of vast reference books and vocational guide </a:t>
            </a:r>
            <a:r>
              <a:rPr lang="en-US" sz="1400" dirty="0" smtClean="0"/>
              <a:t>books, </a:t>
            </a:r>
            <a:r>
              <a:rPr lang="en-US" sz="1400" dirty="0"/>
              <a:t>we believe college library would become a joyous experience of learning for students. </a:t>
            </a:r>
          </a:p>
        </p:txBody>
      </p:sp>
    </p:spTree>
    <p:extLst>
      <p:ext uri="{BB962C8B-B14F-4D97-AF65-F5344CB8AC3E}">
        <p14:creationId xmlns:p14="http://schemas.microsoft.com/office/powerpoint/2010/main" val="3184997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endParaRPr lang="en-US" sz="2000" b="1" dirty="0">
              <a:solidFill>
                <a:schemeClr val="bg1"/>
              </a:solidFill>
            </a:endParaRP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I</a:t>
            </a:r>
            <a:r>
              <a:rPr lang="en-US" b="1" dirty="0" smtClean="0">
                <a:solidFill>
                  <a:srgbClr val="A40000"/>
                </a:solidFill>
              </a:rPr>
              <a:t>CT BASED </a:t>
            </a:r>
            <a:r>
              <a:rPr lang="en-US" sz="3200" b="1" dirty="0" smtClean="0">
                <a:solidFill>
                  <a:schemeClr val="bg1"/>
                </a:solidFill>
              </a:rPr>
              <a:t>L</a:t>
            </a:r>
            <a:r>
              <a:rPr lang="en-US" b="1" dirty="0" smtClean="0">
                <a:solidFill>
                  <a:srgbClr val="A40000"/>
                </a:solidFill>
              </a:rPr>
              <a:t>EARNING</a:t>
            </a:r>
            <a:endParaRPr lang="en-US" b="1" dirty="0">
              <a:solidFill>
                <a:srgbClr val="A40000"/>
              </a:solidFill>
            </a:endParaRPr>
          </a:p>
        </p:txBody>
      </p:sp>
      <p:sp>
        <p:nvSpPr>
          <p:cNvPr id="2" name="Slide Number Placeholder 1"/>
          <p:cNvSpPr>
            <a:spLocks noGrp="1"/>
          </p:cNvSpPr>
          <p:nvPr>
            <p:ph type="sldNum" sz="quarter" idx="12"/>
          </p:nvPr>
        </p:nvSpPr>
        <p:spPr/>
        <p:txBody>
          <a:bodyPr/>
          <a:lstStyle/>
          <a:p>
            <a:r>
              <a:rPr lang="en-US" dirty="0" smtClean="0"/>
              <a:t>16</a:t>
            </a:r>
            <a:endParaRPr lang="en-US" dirty="0"/>
          </a:p>
        </p:txBody>
      </p:sp>
      <p:sp>
        <p:nvSpPr>
          <p:cNvPr id="7" name="Rectangle 6"/>
          <p:cNvSpPr/>
          <p:nvPr/>
        </p:nvSpPr>
        <p:spPr>
          <a:xfrm>
            <a:off x="1261186" y="1447800"/>
            <a:ext cx="5389985" cy="6801862"/>
          </a:xfrm>
          <a:prstGeom prst="rect">
            <a:avLst/>
          </a:prstGeom>
        </p:spPr>
        <p:txBody>
          <a:bodyPr wrap="square">
            <a:spAutoFit/>
          </a:bodyPr>
          <a:lstStyle/>
          <a:p>
            <a:endParaRPr lang="en-US" sz="2000" b="1" u="sng" dirty="0" smtClean="0">
              <a:solidFill>
                <a:srgbClr val="C00000"/>
              </a:solidFill>
              <a:effectLst>
                <a:outerShdw blurRad="38100" dist="38100" dir="2700000" algn="tl">
                  <a:srgbClr val="000000">
                    <a:alpha val="43137"/>
                  </a:srgbClr>
                </a:outerShdw>
              </a:effectLst>
            </a:endParaRPr>
          </a:p>
          <a:p>
            <a:pPr algn="just"/>
            <a:endParaRPr lang="en-US" sz="1600" dirty="0">
              <a:solidFill>
                <a:prstClr val="black"/>
              </a:solidFill>
            </a:endParaRPr>
          </a:p>
          <a:p>
            <a:pPr marL="285750" indent="-285750" algn="just">
              <a:buFont typeface="Wingdings" pitchFamily="2" charset="2"/>
              <a:buChar char="q"/>
            </a:pPr>
            <a:r>
              <a:rPr lang="en-US" sz="1600" dirty="0" smtClean="0">
                <a:solidFill>
                  <a:prstClr val="black"/>
                </a:solidFill>
              </a:rPr>
              <a:t>Our </a:t>
            </a:r>
            <a:r>
              <a:rPr lang="en-US" sz="1600" dirty="0">
                <a:solidFill>
                  <a:prstClr val="black"/>
                </a:solidFill>
              </a:rPr>
              <a:t>college </a:t>
            </a:r>
            <a:r>
              <a:rPr lang="en-US" sz="1600" dirty="0" smtClean="0">
                <a:solidFill>
                  <a:prstClr val="black"/>
                </a:solidFill>
              </a:rPr>
              <a:t>has a smart </a:t>
            </a:r>
            <a:r>
              <a:rPr lang="en-US" sz="1600" dirty="0">
                <a:solidFill>
                  <a:prstClr val="black"/>
                </a:solidFill>
              </a:rPr>
              <a:t>class room </a:t>
            </a:r>
            <a:r>
              <a:rPr lang="en-US" sz="1600" dirty="0" smtClean="0">
                <a:solidFill>
                  <a:prstClr val="black"/>
                </a:solidFill>
              </a:rPr>
              <a:t>comprising a wall mounting projection facility, smart board, audio aid to </a:t>
            </a:r>
            <a:r>
              <a:rPr lang="en-US" sz="1600" dirty="0">
                <a:solidFill>
                  <a:prstClr val="black"/>
                </a:solidFill>
              </a:rPr>
              <a:t>help </a:t>
            </a:r>
            <a:r>
              <a:rPr lang="en-US" sz="1600" dirty="0" smtClean="0">
                <a:solidFill>
                  <a:prstClr val="black"/>
                </a:solidFill>
              </a:rPr>
              <a:t>students develop </a:t>
            </a:r>
            <a:r>
              <a:rPr lang="en-US" sz="1600" dirty="0">
                <a:solidFill>
                  <a:prstClr val="black"/>
                </a:solidFill>
              </a:rPr>
              <a:t>interest in respective fields of knowledge. </a:t>
            </a:r>
            <a:r>
              <a:rPr lang="en-US" sz="1600" dirty="0" smtClean="0">
                <a:solidFill>
                  <a:prstClr val="black"/>
                </a:solidFill>
              </a:rPr>
              <a:t>This provides an excellent opportunity to promote ICT enabled teaching-learning methodologies along with the traditional chalk and talk methods. Innovative </a:t>
            </a:r>
            <a:r>
              <a:rPr lang="en-US" sz="1600" dirty="0">
                <a:solidFill>
                  <a:prstClr val="black"/>
                </a:solidFill>
              </a:rPr>
              <a:t>methods and ingenious </a:t>
            </a:r>
            <a:r>
              <a:rPr lang="en-US" sz="1600" dirty="0" smtClean="0">
                <a:solidFill>
                  <a:prstClr val="black"/>
                </a:solidFill>
              </a:rPr>
              <a:t>technology, </a:t>
            </a:r>
            <a:r>
              <a:rPr lang="en-US" sz="1600" dirty="0">
                <a:solidFill>
                  <a:prstClr val="black"/>
                </a:solidFill>
              </a:rPr>
              <a:t>coupled with the academic </a:t>
            </a:r>
            <a:r>
              <a:rPr lang="en-US" sz="1600" dirty="0" smtClean="0">
                <a:solidFill>
                  <a:prstClr val="black"/>
                </a:solidFill>
              </a:rPr>
              <a:t>progress </a:t>
            </a:r>
            <a:r>
              <a:rPr lang="en-US" sz="1600" dirty="0">
                <a:solidFill>
                  <a:prstClr val="black"/>
                </a:solidFill>
              </a:rPr>
              <a:t>of our esteemed </a:t>
            </a:r>
            <a:r>
              <a:rPr lang="en-US" sz="1600" dirty="0" smtClean="0">
                <a:solidFill>
                  <a:prstClr val="black"/>
                </a:solidFill>
              </a:rPr>
              <a:t>faculty, </a:t>
            </a:r>
            <a:r>
              <a:rPr lang="en-US" sz="1600" dirty="0">
                <a:solidFill>
                  <a:prstClr val="black"/>
                </a:solidFill>
              </a:rPr>
              <a:t>provide the students with ample resources and attract them towards a better understanding of their curriculum. </a:t>
            </a:r>
            <a:r>
              <a:rPr lang="en-US" sz="1600" dirty="0" smtClean="0">
                <a:solidFill>
                  <a:prstClr val="black"/>
                </a:solidFill>
              </a:rPr>
              <a:t>Moreover, </a:t>
            </a:r>
            <a:r>
              <a:rPr lang="en-US" sz="1600" dirty="0">
                <a:solidFill>
                  <a:prstClr val="black"/>
                </a:solidFill>
              </a:rPr>
              <a:t>it enhances their ability to delve deeper into themes and issues, </a:t>
            </a:r>
            <a:r>
              <a:rPr lang="en-US" sz="1600" dirty="0" smtClean="0">
                <a:solidFill>
                  <a:prstClr val="black"/>
                </a:solidFill>
              </a:rPr>
              <a:t>develops </a:t>
            </a:r>
            <a:r>
              <a:rPr lang="en-US" sz="1600" dirty="0">
                <a:solidFill>
                  <a:prstClr val="black"/>
                </a:solidFill>
              </a:rPr>
              <a:t>new ideas  and engages them to bring forth productive interactive </a:t>
            </a:r>
            <a:r>
              <a:rPr lang="en-US" sz="1600" dirty="0" smtClean="0">
                <a:solidFill>
                  <a:prstClr val="black"/>
                </a:solidFill>
              </a:rPr>
              <a:t>sessions.</a:t>
            </a: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endParaRPr lang="en-US" sz="1600" dirty="0" smtClean="0">
              <a:solidFill>
                <a:prstClr val="black"/>
              </a:solidFill>
            </a:endParaRPr>
          </a:p>
          <a:p>
            <a:pPr marL="285750" indent="-285750" algn="just">
              <a:buFont typeface="Wingdings" pitchFamily="2" charset="2"/>
              <a:buChar char="q"/>
            </a:pPr>
            <a:endParaRPr lang="en-US" sz="1600" dirty="0" smtClean="0">
              <a:solidFill>
                <a:prstClr val="black"/>
              </a:solidFill>
            </a:endParaRPr>
          </a:p>
          <a:p>
            <a:pPr marL="285750" indent="-285750" algn="just">
              <a:buFont typeface="Wingdings" pitchFamily="2" charset="2"/>
              <a:buChar char="q"/>
            </a:pPr>
            <a:endParaRPr lang="en-US" sz="1600" dirty="0" smtClean="0">
              <a:solidFill>
                <a:prstClr val="black"/>
              </a:solidFill>
            </a:endParaRPr>
          </a:p>
          <a:p>
            <a:pPr marL="285750" indent="-285750" algn="just">
              <a:buFont typeface="Wingdings" pitchFamily="2" charset="2"/>
              <a:buChar char="q"/>
            </a:pPr>
            <a:r>
              <a:rPr lang="en-US" sz="1600" dirty="0" smtClean="0">
                <a:solidFill>
                  <a:prstClr val="black"/>
                </a:solidFill>
              </a:rPr>
              <a:t>The college has an 120 seated fully air conditioned auditorium with modern audio-visual aid to conduct seminars and symposia and thereby help in improving students' academic attainment. Eminent personalities and organizations visit our college premises on different occasions and deliver lectures addressing students and encourage them to learn, grow and engage towards the greater common good.</a:t>
            </a:r>
            <a:endParaRPr lang="en-US" sz="1600" b="1" u="sng" dirty="0">
              <a:solidFill>
                <a:prstClr val="black"/>
              </a:solidFill>
              <a:effectLst>
                <a:outerShdw blurRad="38100" dist="38100" dir="2700000" algn="tl">
                  <a:srgbClr val="000000">
                    <a:alpha val="43137"/>
                  </a:srgbClr>
                </a:outerShdw>
              </a:effectLst>
            </a:endParaRPr>
          </a:p>
        </p:txBody>
      </p:sp>
      <p:sp>
        <p:nvSpPr>
          <p:cNvPr id="8" name="Rectangle 7"/>
          <p:cNvSpPr/>
          <p:nvPr/>
        </p:nvSpPr>
        <p:spPr>
          <a:xfrm>
            <a:off x="1212979" y="1371600"/>
            <a:ext cx="2978021"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Smart Classroom</a:t>
            </a:r>
          </a:p>
        </p:txBody>
      </p:sp>
      <p:sp>
        <p:nvSpPr>
          <p:cNvPr id="9" name="Rectangle 8"/>
          <p:cNvSpPr/>
          <p:nvPr/>
        </p:nvSpPr>
        <p:spPr>
          <a:xfrm>
            <a:off x="1212979" y="5486400"/>
            <a:ext cx="2978021"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Auditorium</a:t>
            </a:r>
          </a:p>
        </p:txBody>
      </p:sp>
    </p:spTree>
    <p:extLst>
      <p:ext uri="{BB962C8B-B14F-4D97-AF65-F5344CB8AC3E}">
        <p14:creationId xmlns:p14="http://schemas.microsoft.com/office/powerpoint/2010/main" val="3308544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Admission brochure 2021-22 </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R</a:t>
            </a:r>
            <a:r>
              <a:rPr lang="en-US" b="1" dirty="0" smtClean="0">
                <a:solidFill>
                  <a:srgbClr val="A40000"/>
                </a:solidFill>
              </a:rPr>
              <a:t>OADMAP</a:t>
            </a:r>
            <a:endParaRPr lang="en-US" b="1" dirty="0">
              <a:solidFill>
                <a:srgbClr val="A4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676883716"/>
              </p:ext>
            </p:extLst>
          </p:nvPr>
        </p:nvGraphicFramePr>
        <p:xfrm>
          <a:off x="1143000" y="1219200"/>
          <a:ext cx="5428085" cy="7488986"/>
        </p:xfrm>
        <a:graphic>
          <a:graphicData uri="http://schemas.openxmlformats.org/drawingml/2006/table">
            <a:tbl>
              <a:tblPr firstRow="1" bandRow="1">
                <a:tableStyleId>{72833802-FEF1-4C79-8D5D-14CF1EAF98D9}</a:tableStyleId>
              </a:tblPr>
              <a:tblGrid>
                <a:gridCol w="1008485"/>
                <a:gridCol w="3276600"/>
                <a:gridCol w="1143000"/>
              </a:tblGrid>
              <a:tr h="304800">
                <a:tc>
                  <a:txBody>
                    <a:bodyPr/>
                    <a:lstStyle/>
                    <a:p>
                      <a:r>
                        <a:rPr lang="en-US" dirty="0" smtClean="0"/>
                        <a:t>Sl. No.</a:t>
                      </a:r>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40000"/>
                    </a:solidFill>
                  </a:tcPr>
                </a:tc>
                <a:tc>
                  <a:txBody>
                    <a:bodyPr/>
                    <a:lstStyle/>
                    <a:p>
                      <a:pPr algn="ctr"/>
                      <a:r>
                        <a:rPr lang="en-US" dirty="0" smtClean="0"/>
                        <a:t>Content</a:t>
                      </a:r>
                      <a:endParaRPr lang="en-US"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40000"/>
                    </a:solidFill>
                  </a:tcPr>
                </a:tc>
                <a:tc>
                  <a:txBody>
                    <a:bodyPr/>
                    <a:lstStyle/>
                    <a:p>
                      <a:r>
                        <a:rPr lang="en-US" dirty="0" smtClean="0"/>
                        <a:t>Page No.</a:t>
                      </a:r>
                      <a:endParaRPr lang="en-US"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40000"/>
                    </a:solidFill>
                  </a:tcPr>
                </a:tc>
              </a:tr>
              <a:tr h="454674">
                <a:tc>
                  <a:txBody>
                    <a:bodyPr/>
                    <a:lstStyle/>
                    <a:p>
                      <a:r>
                        <a:rPr lang="en-US" sz="1400" dirty="0" smtClean="0"/>
                        <a:t>1</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buFontTx/>
                        <a:buNone/>
                      </a:pPr>
                      <a:r>
                        <a:rPr lang="en-US" sz="1300" dirty="0" smtClean="0">
                          <a:solidFill>
                            <a:prstClr val="black"/>
                          </a:solidFill>
                        </a:rPr>
                        <a:t>Principal’s Desk</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01</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r>
                        <a:rPr lang="en-US" sz="1400" dirty="0" smtClean="0"/>
                        <a:t>2</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buFontTx/>
                        <a:buNone/>
                      </a:pPr>
                      <a:r>
                        <a:rPr lang="en-US" sz="1300" dirty="0" smtClean="0">
                          <a:solidFill>
                            <a:prstClr val="black"/>
                          </a:solidFill>
                        </a:rPr>
                        <a:t>About College</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02</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r>
                        <a:rPr lang="en-US" sz="1400" dirty="0" smtClean="0"/>
                        <a:t>3</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Vision and Mission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03</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r>
                        <a:rPr lang="en-US" sz="1400" dirty="0" smtClean="0"/>
                        <a:t>3</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Courses Offered at a Glance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04</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r>
                        <a:rPr lang="en-US" sz="1400" dirty="0" smtClean="0"/>
                        <a:t>4</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Departmental Tour in 5 Minutes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Physics</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05</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Chemistry</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06</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Mathematics</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07</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Education</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08</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Philosophy</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09</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History</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Bengali</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454674">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English</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606232">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Sanskrit</a:t>
                      </a:r>
                    </a:p>
                    <a:p>
                      <a:pPr marL="0" indent="0" algn="l" defTabSz="914400" rtl="0" eaLnBrk="1" latinLnBrk="0" hangingPunct="1">
                        <a:buFontTx/>
                        <a:buNone/>
                      </a:pP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606232">
                <a:tc>
                  <a:txBody>
                    <a:bodyPr/>
                    <a:lstStyle/>
                    <a:p>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Contd.</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89831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endParaRPr lang="en-US" sz="2000" b="1" dirty="0">
              <a:solidFill>
                <a:schemeClr val="bg1"/>
              </a:solidFill>
            </a:endParaRPr>
          </a:p>
        </p:txBody>
      </p:sp>
      <p:sp>
        <p:nvSpPr>
          <p:cNvPr id="6" name="Rectangle 5"/>
          <p:cNvSpPr/>
          <p:nvPr/>
        </p:nvSpPr>
        <p:spPr>
          <a:xfrm>
            <a:off x="26436" y="381000"/>
            <a:ext cx="1060579" cy="51054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L</a:t>
            </a:r>
            <a:r>
              <a:rPr lang="en-US" b="1" dirty="0" smtClean="0">
                <a:solidFill>
                  <a:srgbClr val="A40000"/>
                </a:solidFill>
              </a:rPr>
              <a:t>ABORATORIES</a:t>
            </a:r>
            <a:endParaRPr lang="en-US" b="1" dirty="0">
              <a:solidFill>
                <a:srgbClr val="A40000"/>
              </a:solidFill>
            </a:endParaRPr>
          </a:p>
        </p:txBody>
      </p:sp>
      <p:sp>
        <p:nvSpPr>
          <p:cNvPr id="2" name="Slide Number Placeholder 1"/>
          <p:cNvSpPr>
            <a:spLocks noGrp="1"/>
          </p:cNvSpPr>
          <p:nvPr>
            <p:ph type="sldNum" sz="quarter" idx="12"/>
          </p:nvPr>
        </p:nvSpPr>
        <p:spPr/>
        <p:txBody>
          <a:bodyPr/>
          <a:lstStyle/>
          <a:p>
            <a:r>
              <a:rPr lang="en-US" dirty="0" smtClean="0"/>
              <a:t>17</a:t>
            </a:r>
            <a:endParaRPr lang="en-US" dirty="0"/>
          </a:p>
        </p:txBody>
      </p:sp>
      <p:sp>
        <p:nvSpPr>
          <p:cNvPr id="7" name="Rectangle 6"/>
          <p:cNvSpPr/>
          <p:nvPr/>
        </p:nvSpPr>
        <p:spPr>
          <a:xfrm>
            <a:off x="1295400" y="1906012"/>
            <a:ext cx="5145403" cy="3785652"/>
          </a:xfrm>
          <a:prstGeom prst="rect">
            <a:avLst/>
          </a:prstGeom>
        </p:spPr>
        <p:txBody>
          <a:bodyPr wrap="square">
            <a:spAutoFit/>
          </a:bodyPr>
          <a:lstStyle/>
          <a:p>
            <a:pPr marL="285750" indent="-285750" algn="just">
              <a:buFont typeface="Wingdings" pitchFamily="2" charset="2"/>
              <a:buChar char="q"/>
            </a:pPr>
            <a:r>
              <a:rPr lang="en-US" sz="1600" b="1" dirty="0" smtClean="0">
                <a:solidFill>
                  <a:prstClr val="black"/>
                </a:solidFill>
              </a:rPr>
              <a:t>Department of Physics </a:t>
            </a:r>
            <a:r>
              <a:rPr lang="en-US" sz="1600" dirty="0" smtClean="0">
                <a:solidFill>
                  <a:prstClr val="black"/>
                </a:solidFill>
              </a:rPr>
              <a:t>has state-of-the-art </a:t>
            </a:r>
            <a:r>
              <a:rPr lang="en-US" sz="1600" dirty="0">
                <a:solidFill>
                  <a:prstClr val="black"/>
                </a:solidFill>
              </a:rPr>
              <a:t>laboratory </a:t>
            </a:r>
            <a:r>
              <a:rPr lang="en-US" sz="1600" dirty="0" smtClean="0">
                <a:solidFill>
                  <a:prstClr val="black"/>
                </a:solidFill>
              </a:rPr>
              <a:t>and a dedicated computer laboratory compatible with </a:t>
            </a:r>
            <a:r>
              <a:rPr lang="en-US" sz="1600" dirty="0">
                <a:solidFill>
                  <a:prstClr val="black"/>
                </a:solidFill>
              </a:rPr>
              <a:t>CBCS </a:t>
            </a:r>
            <a:r>
              <a:rPr lang="en-US" sz="1600" dirty="0" smtClean="0">
                <a:solidFill>
                  <a:prstClr val="black"/>
                </a:solidFill>
              </a:rPr>
              <a:t>syllabus.</a:t>
            </a: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r>
              <a:rPr lang="en-US" sz="1600" b="1" dirty="0">
                <a:solidFill>
                  <a:prstClr val="black"/>
                </a:solidFill>
              </a:rPr>
              <a:t>Department of </a:t>
            </a:r>
            <a:r>
              <a:rPr lang="en-US" sz="1600" b="1" dirty="0" smtClean="0">
                <a:solidFill>
                  <a:prstClr val="black"/>
                </a:solidFill>
              </a:rPr>
              <a:t>Chemistry </a:t>
            </a:r>
            <a:r>
              <a:rPr lang="en-US" sz="1600" dirty="0" smtClean="0">
                <a:solidFill>
                  <a:prstClr val="black"/>
                </a:solidFill>
              </a:rPr>
              <a:t>has a laboratory with </a:t>
            </a:r>
            <a:r>
              <a:rPr lang="en-US" sz="1600" dirty="0">
                <a:solidFill>
                  <a:prstClr val="black"/>
                </a:solidFill>
              </a:rPr>
              <a:t>modern </a:t>
            </a:r>
            <a:r>
              <a:rPr lang="en-US" sz="1600" dirty="0" smtClean="0">
                <a:solidFill>
                  <a:prstClr val="black"/>
                </a:solidFill>
              </a:rPr>
              <a:t>equipments following the needs of CBCS curriculum. </a:t>
            </a:r>
            <a:endParaRPr lang="en-US" sz="1600" dirty="0">
              <a:solidFill>
                <a:prstClr val="black"/>
              </a:solidFill>
            </a:endParaRP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r>
              <a:rPr lang="en-US" sz="1600" b="1" dirty="0">
                <a:solidFill>
                  <a:prstClr val="black"/>
                </a:solidFill>
              </a:rPr>
              <a:t>Department of </a:t>
            </a:r>
            <a:r>
              <a:rPr lang="en-US" sz="1600" b="1" dirty="0" smtClean="0">
                <a:solidFill>
                  <a:prstClr val="black"/>
                </a:solidFill>
              </a:rPr>
              <a:t>Mathematics </a:t>
            </a:r>
            <a:r>
              <a:rPr lang="en-US" sz="1600" dirty="0" smtClean="0">
                <a:solidFill>
                  <a:prstClr val="black"/>
                </a:solidFill>
              </a:rPr>
              <a:t>has a </a:t>
            </a:r>
            <a:r>
              <a:rPr lang="en-US" sz="1600" dirty="0">
                <a:solidFill>
                  <a:prstClr val="black"/>
                </a:solidFill>
              </a:rPr>
              <a:t>separate computer </a:t>
            </a:r>
            <a:r>
              <a:rPr lang="en-US" sz="1600" dirty="0" smtClean="0">
                <a:solidFill>
                  <a:prstClr val="black"/>
                </a:solidFill>
              </a:rPr>
              <a:t>laboratory </a:t>
            </a:r>
            <a:r>
              <a:rPr lang="en-US" sz="1600" dirty="0">
                <a:solidFill>
                  <a:prstClr val="black"/>
                </a:solidFill>
              </a:rPr>
              <a:t>equipped with </a:t>
            </a:r>
            <a:r>
              <a:rPr lang="en-US" sz="1600" dirty="0" smtClean="0">
                <a:solidFill>
                  <a:prstClr val="black"/>
                </a:solidFill>
              </a:rPr>
              <a:t>advanced generation of computers.</a:t>
            </a:r>
            <a:endParaRPr lang="en-US" sz="1600" dirty="0">
              <a:solidFill>
                <a:prstClr val="black"/>
              </a:solidFill>
            </a:endParaRP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r>
              <a:rPr lang="en-US" sz="1600" dirty="0">
                <a:solidFill>
                  <a:prstClr val="black"/>
                </a:solidFill>
              </a:rPr>
              <a:t> In addition to this, our college is </a:t>
            </a:r>
            <a:r>
              <a:rPr lang="en-US" sz="1600" dirty="0" smtClean="0">
                <a:solidFill>
                  <a:prstClr val="black"/>
                </a:solidFill>
              </a:rPr>
              <a:t>in the process of opening up a </a:t>
            </a:r>
            <a:r>
              <a:rPr lang="en-US" sz="1600" dirty="0">
                <a:solidFill>
                  <a:prstClr val="black"/>
                </a:solidFill>
              </a:rPr>
              <a:t>new </a:t>
            </a:r>
            <a:r>
              <a:rPr lang="en-US" sz="1600" dirty="0" smtClean="0">
                <a:solidFill>
                  <a:prstClr val="black"/>
                </a:solidFill>
              </a:rPr>
              <a:t>computing facility aimed to expose basic computer knowledge to our </a:t>
            </a:r>
            <a:r>
              <a:rPr lang="en-US" sz="1600" dirty="0">
                <a:solidFill>
                  <a:prstClr val="black"/>
                </a:solidFill>
              </a:rPr>
              <a:t>beloved </a:t>
            </a:r>
            <a:r>
              <a:rPr lang="en-US" sz="1600" dirty="0" smtClean="0">
                <a:solidFill>
                  <a:prstClr val="black"/>
                </a:solidFill>
              </a:rPr>
              <a:t>students, from </a:t>
            </a:r>
            <a:r>
              <a:rPr lang="en-US" sz="1600" dirty="0">
                <a:solidFill>
                  <a:prstClr val="black"/>
                </a:solidFill>
              </a:rPr>
              <a:t>different </a:t>
            </a:r>
            <a:r>
              <a:rPr lang="en-US" sz="1600" dirty="0" smtClean="0">
                <a:solidFill>
                  <a:prstClr val="black"/>
                </a:solidFill>
              </a:rPr>
              <a:t>backgrounds.</a:t>
            </a:r>
            <a:endParaRPr lang="en-US" sz="1600" dirty="0">
              <a:solidFill>
                <a:prstClr val="black"/>
              </a:solidFill>
            </a:endParaRPr>
          </a:p>
        </p:txBody>
      </p:sp>
      <p:pic>
        <p:nvPicPr>
          <p:cNvPr id="8" name="Picture 7" descr="IMG_20191218_152332.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556792" y="6101323"/>
            <a:ext cx="1333534" cy="1212304"/>
          </a:xfrm>
          <a:prstGeom prst="rect">
            <a:avLst/>
          </a:prstGeom>
        </p:spPr>
      </p:pic>
      <p:pic>
        <p:nvPicPr>
          <p:cNvPr id="9" name="Picture 8" descr="IMG_20191223_113310.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40000" contrast="-40000"/>
                    </a14:imgEffect>
                  </a14:imgLayer>
                </a14:imgProps>
              </a:ext>
            </a:extLst>
          </a:blip>
          <a:srcRect l="32727" t="7273" b="23636"/>
          <a:stretch>
            <a:fillRect/>
          </a:stretch>
        </p:blipFill>
        <p:spPr>
          <a:xfrm>
            <a:off x="3259855" y="6101323"/>
            <a:ext cx="1321273" cy="1212304"/>
          </a:xfrm>
          <a:prstGeom prst="rect">
            <a:avLst/>
          </a:prstGeom>
        </p:spPr>
      </p:pic>
      <p:pic>
        <p:nvPicPr>
          <p:cNvPr id="10" name="Picture 9" descr="IMG_20191223_113719.jp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4869160" y="6069726"/>
            <a:ext cx="1368152" cy="1238578"/>
          </a:xfrm>
          <a:prstGeom prst="rect">
            <a:avLst/>
          </a:prstGeom>
        </p:spPr>
      </p:pic>
      <p:sp>
        <p:nvSpPr>
          <p:cNvPr id="12" name="Rectangle 11"/>
          <p:cNvSpPr/>
          <p:nvPr/>
        </p:nvSpPr>
        <p:spPr>
          <a:xfrm>
            <a:off x="1212979" y="137160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Science &amp; Computer Laboratories</a:t>
            </a:r>
          </a:p>
        </p:txBody>
      </p:sp>
    </p:spTree>
    <p:extLst>
      <p:ext uri="{BB962C8B-B14F-4D97-AF65-F5344CB8AC3E}">
        <p14:creationId xmlns:p14="http://schemas.microsoft.com/office/powerpoint/2010/main" val="1865771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S</a:t>
            </a:r>
            <a:r>
              <a:rPr lang="en-US" b="1" dirty="0" smtClean="0">
                <a:solidFill>
                  <a:srgbClr val="A40000"/>
                </a:solidFill>
              </a:rPr>
              <a:t>PORTS &amp; </a:t>
            </a:r>
            <a:r>
              <a:rPr lang="en-US" sz="3200" b="1" dirty="0" smtClean="0">
                <a:solidFill>
                  <a:schemeClr val="bg1"/>
                </a:solidFill>
              </a:rPr>
              <a:t>G</a:t>
            </a:r>
            <a:r>
              <a:rPr lang="en-US" b="1" dirty="0" smtClean="0">
                <a:solidFill>
                  <a:srgbClr val="A40000"/>
                </a:solidFill>
              </a:rPr>
              <a:t>AMES</a:t>
            </a:r>
          </a:p>
        </p:txBody>
      </p:sp>
      <p:sp>
        <p:nvSpPr>
          <p:cNvPr id="2" name="Slide Number Placeholder 1"/>
          <p:cNvSpPr>
            <a:spLocks noGrp="1"/>
          </p:cNvSpPr>
          <p:nvPr>
            <p:ph type="sldNum" sz="quarter" idx="12"/>
          </p:nvPr>
        </p:nvSpPr>
        <p:spPr/>
        <p:txBody>
          <a:bodyPr/>
          <a:lstStyle/>
          <a:p>
            <a:r>
              <a:rPr lang="en-US" dirty="0" smtClean="0"/>
              <a:t>18</a:t>
            </a:r>
            <a:endParaRPr lang="en-US" dirty="0"/>
          </a:p>
        </p:txBody>
      </p:sp>
      <p:sp>
        <p:nvSpPr>
          <p:cNvPr id="7" name="TextBox 6"/>
          <p:cNvSpPr txBox="1"/>
          <p:nvPr/>
        </p:nvSpPr>
        <p:spPr>
          <a:xfrm>
            <a:off x="1079104" y="1187624"/>
            <a:ext cx="5381809" cy="3970318"/>
          </a:xfrm>
          <a:prstGeom prst="rect">
            <a:avLst/>
          </a:prstGeom>
          <a:noFill/>
        </p:spPr>
        <p:txBody>
          <a:bodyPr wrap="square" rtlCol="0">
            <a:spAutoFit/>
          </a:bodyPr>
          <a:lstStyle/>
          <a:p>
            <a:pPr algn="just"/>
            <a:r>
              <a:rPr lang="en-US" sz="1400" dirty="0"/>
              <a:t>The college provides its students with games and sports facilities. The college sports room has arrangement for indoor games like </a:t>
            </a:r>
            <a:r>
              <a:rPr lang="en-US" sz="1400" dirty="0" err="1"/>
              <a:t>carrom</a:t>
            </a:r>
            <a:r>
              <a:rPr lang="en-US" sz="1400" dirty="0"/>
              <a:t>. There is also a badminton and volley ball court in the college campus. The college also provides opportunity for regular practicing of various throwing and jumping events. The college organizes annual sports in its own play ground each year </a:t>
            </a:r>
            <a:r>
              <a:rPr lang="en-US" sz="1400" dirty="0" smtClean="0"/>
              <a:t>(organizing </a:t>
            </a:r>
            <a:r>
              <a:rPr lang="en-US" sz="1400" dirty="0"/>
              <a:t>events like various running, competitions, races, jumping and throwing). Besides this, the college also participates in various inter-college sports events. The college distributes prizes and certificates to its students during the annual sports.      </a:t>
            </a:r>
            <a:endParaRPr lang="en-US" sz="1400" dirty="0" smtClean="0"/>
          </a:p>
          <a:p>
            <a:pPr algn="just"/>
            <a:endParaRPr lang="en-US" sz="1400" dirty="0" smtClean="0"/>
          </a:p>
          <a:p>
            <a:pPr algn="just"/>
            <a:endParaRPr lang="en-US" sz="1400" dirty="0"/>
          </a:p>
          <a:p>
            <a:pPr algn="just"/>
            <a:r>
              <a:rPr lang="en-US" sz="1400" dirty="0" smtClean="0"/>
              <a:t>This year, college organized first ever “Online Sports” on 23/07/2021 in following categories: </a:t>
            </a:r>
          </a:p>
          <a:p>
            <a:pPr algn="just"/>
            <a:endParaRPr lang="en-US" sz="1400" dirty="0"/>
          </a:p>
          <a:p>
            <a:pPr marL="285750" indent="-285750" algn="just">
              <a:buFont typeface="Wingdings" pitchFamily="2" charset="2"/>
              <a:buChar char="q"/>
            </a:pPr>
            <a:r>
              <a:rPr lang="en-US" sz="1400" dirty="0" smtClean="0"/>
              <a:t>Sports Quiz</a:t>
            </a:r>
          </a:p>
          <a:p>
            <a:pPr marL="285750" indent="-285750" algn="just">
              <a:buFont typeface="Wingdings" pitchFamily="2" charset="2"/>
              <a:buChar char="q"/>
            </a:pPr>
            <a:endParaRPr lang="en-US" sz="1400" dirty="0"/>
          </a:p>
          <a:p>
            <a:pPr marL="285750" indent="-285750" algn="just">
              <a:buFont typeface="Wingdings" pitchFamily="2" charset="2"/>
              <a:buChar char="q"/>
            </a:pPr>
            <a:r>
              <a:rPr lang="en-US" sz="1400" dirty="0" smtClean="0"/>
              <a:t>Story telling </a:t>
            </a:r>
            <a:endParaRPr lang="en-US" sz="1400" dirty="0"/>
          </a:p>
        </p:txBody>
      </p:sp>
      <p:pic>
        <p:nvPicPr>
          <p:cNvPr id="8" name="Picture 7" descr="C:\Users\user\AppData\Local\Microsoft\Windows\Temporary Internet Files\Content.Word\IMG-20200204-WA0005.jpg"/>
          <p:cNvPicPr/>
          <p:nvPr/>
        </p:nvPicPr>
        <p:blipFill rotWithShape="1">
          <a:blip r:embed="rId2" cstate="print"/>
          <a:srcRect t="13402" r="9342" b="9455"/>
          <a:stretch/>
        </p:blipFill>
        <p:spPr bwMode="auto">
          <a:xfrm>
            <a:off x="3051311" y="7332195"/>
            <a:ext cx="1682081" cy="1276350"/>
          </a:xfrm>
          <a:prstGeom prst="rect">
            <a:avLst/>
          </a:prstGeom>
          <a:noFill/>
          <a:ln>
            <a:noFill/>
          </a:ln>
        </p:spPr>
      </p:pic>
      <p:pic>
        <p:nvPicPr>
          <p:cNvPr id="10" name="Picture 9" descr="C:\Users\user\AppData\Local\Microsoft\Windows\Temporary Internet Files\Content.Word\IMG-20200204-WA0029.jpg"/>
          <p:cNvPicPr/>
          <p:nvPr/>
        </p:nvPicPr>
        <p:blipFill>
          <a:blip r:embed="rId3" cstate="print"/>
          <a:srcRect/>
          <a:stretch>
            <a:fillRect/>
          </a:stretch>
        </p:blipFill>
        <p:spPr bwMode="auto">
          <a:xfrm>
            <a:off x="3956179" y="5436096"/>
            <a:ext cx="2504734" cy="1828800"/>
          </a:xfrm>
          <a:prstGeom prst="rect">
            <a:avLst/>
          </a:prstGeom>
          <a:noFill/>
          <a:ln>
            <a:noFill/>
          </a:ln>
        </p:spPr>
      </p:pic>
      <p:pic>
        <p:nvPicPr>
          <p:cNvPr id="12" name="Picture 11" descr="C:\Users\user\AppData\Local\Microsoft\Windows\Temporary Internet Files\Content.Word\IMG-20200204-WA0070.jpg"/>
          <p:cNvPicPr/>
          <p:nvPr/>
        </p:nvPicPr>
        <p:blipFill rotWithShape="1">
          <a:blip r:embed="rId4" cstate="print"/>
          <a:srcRect r="9337"/>
          <a:stretch/>
        </p:blipFill>
        <p:spPr bwMode="auto">
          <a:xfrm>
            <a:off x="1219201" y="7308304"/>
            <a:ext cx="1632923" cy="1276350"/>
          </a:xfrm>
          <a:prstGeom prst="rect">
            <a:avLst/>
          </a:prstGeom>
          <a:noFill/>
          <a:ln>
            <a:noFill/>
          </a:ln>
        </p:spPr>
      </p:pic>
      <p:pic>
        <p:nvPicPr>
          <p:cNvPr id="13" name="Picture 12" descr="C:\Users\user\AppData\Local\Microsoft\Windows\Temporary Internet Files\Content.Word\IMG-20200204-WA0039.jpg"/>
          <p:cNvPicPr/>
          <p:nvPr/>
        </p:nvPicPr>
        <p:blipFill rotWithShape="1">
          <a:blip r:embed="rId5" cstate="print"/>
          <a:srcRect b="20133"/>
          <a:stretch/>
        </p:blipFill>
        <p:spPr bwMode="auto">
          <a:xfrm>
            <a:off x="4854786" y="7336879"/>
            <a:ext cx="1632923" cy="1266982"/>
          </a:xfrm>
          <a:prstGeom prst="rect">
            <a:avLst/>
          </a:prstGeom>
          <a:noFill/>
          <a:ln>
            <a:noFill/>
          </a:ln>
        </p:spPr>
      </p:pic>
      <p:pic>
        <p:nvPicPr>
          <p:cNvPr id="14" name="Picture 13" descr="C:\Users\user\AppData\Local\Microsoft\Windows\Temporary Internet Files\Content.Word\IMG-20200204-WA0064.jpg"/>
          <p:cNvPicPr/>
          <p:nvPr/>
        </p:nvPicPr>
        <p:blipFill rotWithShape="1">
          <a:blip r:embed="rId6"/>
          <a:srcRect r="14727" b="13949"/>
          <a:stretch/>
        </p:blipFill>
        <p:spPr bwMode="auto">
          <a:xfrm>
            <a:off x="1219201" y="5436096"/>
            <a:ext cx="2438399" cy="1828800"/>
          </a:xfrm>
          <a:prstGeom prst="rect">
            <a:avLst/>
          </a:prstGeom>
          <a:noFill/>
          <a:ln>
            <a:noFill/>
          </a:ln>
        </p:spPr>
      </p:pic>
      <p:sp>
        <p:nvSpPr>
          <p:cNvPr id="3" name="TextBox 2"/>
          <p:cNvSpPr txBox="1"/>
          <p:nvPr/>
        </p:nvSpPr>
        <p:spPr>
          <a:xfrm>
            <a:off x="4958245" y="4383272"/>
            <a:ext cx="1351075" cy="738664"/>
          </a:xfrm>
          <a:prstGeom prst="rect">
            <a:avLst/>
          </a:prstGeom>
          <a:noFill/>
        </p:spPr>
        <p:txBody>
          <a:bodyPr wrap="none" rtlCol="0">
            <a:spAutoFit/>
          </a:bodyPr>
          <a:lstStyle/>
          <a:p>
            <a:pPr marL="285750" indent="-285750">
              <a:buFont typeface="Wingdings" pitchFamily="2" charset="2"/>
              <a:buChar char="q"/>
            </a:pPr>
            <a:r>
              <a:rPr lang="en-US" sz="1400" dirty="0" smtClean="0"/>
              <a:t>Cross words</a:t>
            </a:r>
          </a:p>
          <a:p>
            <a:pPr marL="285750" indent="-285750">
              <a:buFont typeface="Wingdings" pitchFamily="2" charset="2"/>
              <a:buChar char="q"/>
            </a:pPr>
            <a:endParaRPr lang="en-US" sz="1400" dirty="0"/>
          </a:p>
          <a:p>
            <a:pPr marL="285750" indent="-285750">
              <a:buFont typeface="Wingdings" pitchFamily="2" charset="2"/>
              <a:buChar char="q"/>
            </a:pPr>
            <a:r>
              <a:rPr lang="en-US" sz="1400" dirty="0" smtClean="0"/>
              <a:t>Yoga</a:t>
            </a:r>
            <a:endParaRPr lang="en-US" sz="1400" dirty="0"/>
          </a:p>
        </p:txBody>
      </p:sp>
    </p:spTree>
    <p:extLst>
      <p:ext uri="{BB962C8B-B14F-4D97-AF65-F5344CB8AC3E}">
        <p14:creationId xmlns:p14="http://schemas.microsoft.com/office/powerpoint/2010/main" val="1458557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p>
        </p:txBody>
      </p:sp>
      <p:sp>
        <p:nvSpPr>
          <p:cNvPr id="6" name="Rectangle 5"/>
          <p:cNvSpPr/>
          <p:nvPr/>
        </p:nvSpPr>
        <p:spPr>
          <a:xfrm>
            <a:off x="26436" y="381001"/>
            <a:ext cx="1060579" cy="3886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O</a:t>
            </a:r>
            <a:r>
              <a:rPr lang="en-US" b="1" dirty="0" smtClean="0">
                <a:solidFill>
                  <a:srgbClr val="A40000"/>
                </a:solidFill>
              </a:rPr>
              <a:t>UTREACH </a:t>
            </a:r>
            <a:r>
              <a:rPr lang="en-US" sz="3200" b="1" dirty="0" smtClean="0">
                <a:solidFill>
                  <a:schemeClr val="bg1"/>
                </a:solidFill>
              </a:rPr>
              <a:t>A</a:t>
            </a:r>
            <a:r>
              <a:rPr lang="en-US" b="1" dirty="0" smtClean="0">
                <a:solidFill>
                  <a:srgbClr val="A40000"/>
                </a:solidFill>
              </a:rPr>
              <a:t>CTIVITIES</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19</a:t>
            </a:r>
            <a:endParaRPr lang="en-US" dirty="0"/>
          </a:p>
        </p:txBody>
      </p:sp>
      <p:sp>
        <p:nvSpPr>
          <p:cNvPr id="2" name="Rectangle 1"/>
          <p:cNvSpPr/>
          <p:nvPr/>
        </p:nvSpPr>
        <p:spPr>
          <a:xfrm>
            <a:off x="1087014" y="1220391"/>
            <a:ext cx="5466185" cy="3293209"/>
          </a:xfrm>
          <a:prstGeom prst="rect">
            <a:avLst/>
          </a:prstGeom>
        </p:spPr>
        <p:txBody>
          <a:bodyPr wrap="square">
            <a:spAutoFit/>
          </a:bodyPr>
          <a:lstStyle/>
          <a:p>
            <a:pPr marL="285750" indent="-285750" algn="just">
              <a:buFont typeface="Wingdings" pitchFamily="2" charset="2"/>
              <a:buChar char="q"/>
            </a:pPr>
            <a:r>
              <a:rPr lang="en-US" sz="1600" dirty="0">
                <a:solidFill>
                  <a:prstClr val="black"/>
                </a:solidFill>
              </a:rPr>
              <a:t>College NSS unit </a:t>
            </a:r>
            <a:r>
              <a:rPr lang="en-US" sz="1600" dirty="0" smtClean="0">
                <a:solidFill>
                  <a:prstClr val="black"/>
                </a:solidFill>
              </a:rPr>
              <a:t>was </a:t>
            </a:r>
            <a:r>
              <a:rPr lang="en-US" sz="1600" dirty="0">
                <a:solidFill>
                  <a:prstClr val="black"/>
                </a:solidFill>
              </a:rPr>
              <a:t>opened in the year 2017.</a:t>
            </a: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r>
              <a:rPr lang="en-US" sz="1600" dirty="0">
                <a:solidFill>
                  <a:prstClr val="black"/>
                </a:solidFill>
              </a:rPr>
              <a:t>Regular programs with direct participation of  students took place.</a:t>
            </a: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r>
              <a:rPr lang="en-US" sz="1600" dirty="0">
                <a:solidFill>
                  <a:prstClr val="black"/>
                </a:solidFill>
              </a:rPr>
              <a:t>e.g. HIV awareness </a:t>
            </a:r>
            <a:r>
              <a:rPr lang="en-US" sz="1600" dirty="0" err="1" smtClean="0">
                <a:solidFill>
                  <a:prstClr val="black"/>
                </a:solidFill>
              </a:rPr>
              <a:t>programme</a:t>
            </a:r>
            <a:r>
              <a:rPr lang="en-US" sz="1600" dirty="0" smtClean="0">
                <a:solidFill>
                  <a:prstClr val="black"/>
                </a:solidFill>
              </a:rPr>
              <a:t>, Observation of Constitution </a:t>
            </a:r>
            <a:r>
              <a:rPr lang="en-US" sz="1600" dirty="0">
                <a:solidFill>
                  <a:prstClr val="black"/>
                </a:solidFill>
              </a:rPr>
              <a:t>Day, Tree plantation </a:t>
            </a:r>
            <a:r>
              <a:rPr lang="en-US" sz="1600" dirty="0" err="1" smtClean="0">
                <a:solidFill>
                  <a:prstClr val="black"/>
                </a:solidFill>
              </a:rPr>
              <a:t>programmes</a:t>
            </a:r>
            <a:r>
              <a:rPr lang="en-US" sz="1600" dirty="0">
                <a:solidFill>
                  <a:prstClr val="black"/>
                </a:solidFill>
              </a:rPr>
              <a:t>, </a:t>
            </a:r>
            <a:r>
              <a:rPr lang="en-US" sz="1600" dirty="0" err="1">
                <a:solidFill>
                  <a:prstClr val="black"/>
                </a:solidFill>
              </a:rPr>
              <a:t>Swachhta</a:t>
            </a:r>
            <a:r>
              <a:rPr lang="en-US" sz="1600" dirty="0">
                <a:solidFill>
                  <a:prstClr val="black"/>
                </a:solidFill>
              </a:rPr>
              <a:t> </a:t>
            </a:r>
            <a:r>
              <a:rPr lang="en-US" sz="1600" dirty="0" err="1">
                <a:solidFill>
                  <a:prstClr val="black"/>
                </a:solidFill>
              </a:rPr>
              <a:t>P</a:t>
            </a:r>
            <a:r>
              <a:rPr lang="en-US" sz="1600" dirty="0" err="1" smtClean="0">
                <a:solidFill>
                  <a:prstClr val="black"/>
                </a:solidFill>
              </a:rPr>
              <a:t>akhwara</a:t>
            </a:r>
            <a:r>
              <a:rPr lang="en-US" sz="1600" dirty="0" smtClean="0">
                <a:solidFill>
                  <a:prstClr val="black"/>
                </a:solidFill>
              </a:rPr>
              <a:t> </a:t>
            </a:r>
            <a:r>
              <a:rPr lang="en-US" sz="1600" dirty="0">
                <a:solidFill>
                  <a:prstClr val="black"/>
                </a:solidFill>
              </a:rPr>
              <a:t>program,  Awareness programs in </a:t>
            </a:r>
            <a:r>
              <a:rPr lang="en-US" sz="1600" dirty="0" err="1">
                <a:solidFill>
                  <a:prstClr val="black"/>
                </a:solidFill>
              </a:rPr>
              <a:t>neighbouring</a:t>
            </a:r>
            <a:r>
              <a:rPr lang="en-US" sz="1600" dirty="0">
                <a:solidFill>
                  <a:prstClr val="black"/>
                </a:solidFill>
              </a:rPr>
              <a:t> locality etc</a:t>
            </a:r>
            <a:r>
              <a:rPr lang="en-US" sz="1600" dirty="0" smtClean="0">
                <a:solidFill>
                  <a:prstClr val="black"/>
                </a:solidFill>
              </a:rPr>
              <a:t>.</a:t>
            </a:r>
          </a:p>
          <a:p>
            <a:pPr marL="285750" indent="-285750" algn="just">
              <a:buFont typeface="Wingdings" pitchFamily="2" charset="2"/>
              <a:buChar char="q"/>
            </a:pPr>
            <a:endParaRPr lang="en-US" sz="1600" dirty="0">
              <a:solidFill>
                <a:prstClr val="black"/>
              </a:solidFill>
            </a:endParaRPr>
          </a:p>
          <a:p>
            <a:pPr marL="285750" indent="-285750" algn="just">
              <a:buFont typeface="Wingdings" pitchFamily="2" charset="2"/>
              <a:buChar char="q"/>
            </a:pPr>
            <a:r>
              <a:rPr lang="en-US" sz="1600" dirty="0" smtClean="0">
                <a:solidFill>
                  <a:prstClr val="black"/>
                </a:solidFill>
              </a:rPr>
              <a:t>During the pandemic situation, college students continue to engage themselves in Social Outreach </a:t>
            </a:r>
            <a:r>
              <a:rPr lang="en-US" sz="1600" dirty="0" err="1" smtClean="0">
                <a:solidFill>
                  <a:prstClr val="black"/>
                </a:solidFill>
              </a:rPr>
              <a:t>Programme</a:t>
            </a:r>
            <a:r>
              <a:rPr lang="en-US" sz="1600" dirty="0" smtClean="0">
                <a:solidFill>
                  <a:prstClr val="black"/>
                </a:solidFill>
              </a:rPr>
              <a:t> by helping  local  needy villagers by supplying foods and sanitization materials.</a:t>
            </a:r>
            <a:endParaRPr lang="en-US" sz="1600" dirty="0"/>
          </a:p>
        </p:txBody>
      </p:sp>
      <p:pic>
        <p:nvPicPr>
          <p:cNvPr id="8" name="Picture 7" descr="E:\nss related file DOCUMENT AND PICTURE FINAL\nss related submitting file\Picture of different nss programme\Awareness campaign on Swachata and Dengue Malaria and other vector born disease at adopted village Bhagobatitola on\IMG-20170913-WA0014.jpg"/>
          <p:cNvPicPr/>
          <p:nvPr/>
        </p:nvPicPr>
        <p:blipFill>
          <a:blip r:embed="rId2" cstate="print"/>
          <a:srcRect/>
          <a:stretch>
            <a:fillRect/>
          </a:stretch>
        </p:blipFill>
        <p:spPr bwMode="auto">
          <a:xfrm>
            <a:off x="1612039" y="4982345"/>
            <a:ext cx="1568908" cy="1024604"/>
          </a:xfrm>
          <a:prstGeom prst="rect">
            <a:avLst/>
          </a:prstGeom>
          <a:noFill/>
          <a:ln w="9525">
            <a:noFill/>
            <a:miter lim="800000"/>
            <a:headEnd/>
            <a:tailEnd/>
          </a:ln>
        </p:spPr>
      </p:pic>
      <p:pic>
        <p:nvPicPr>
          <p:cNvPr id="9" name="Picture 8" descr="F:\taken picture 18.4.17\20170418_134142.jpg"/>
          <p:cNvPicPr/>
          <p:nvPr/>
        </p:nvPicPr>
        <p:blipFill>
          <a:blip r:embed="rId3" cstate="print"/>
          <a:srcRect/>
          <a:stretch>
            <a:fillRect/>
          </a:stretch>
        </p:blipFill>
        <p:spPr bwMode="auto">
          <a:xfrm>
            <a:off x="1634261" y="6096000"/>
            <a:ext cx="1568908" cy="998240"/>
          </a:xfrm>
          <a:prstGeom prst="rect">
            <a:avLst/>
          </a:prstGeom>
          <a:noFill/>
          <a:ln w="9525">
            <a:noFill/>
            <a:miter lim="800000"/>
            <a:headEnd/>
            <a:tailEnd/>
          </a:ln>
        </p:spPr>
      </p:pic>
      <p:pic>
        <p:nvPicPr>
          <p:cNvPr id="10" name="Picture 9" descr="E:\nss related file DOCUMENT AND PICTURE FINAL\Tree plantation programme of ggdck1 nss\IMG_20180907_132221.jpg"/>
          <p:cNvPicPr/>
          <p:nvPr/>
        </p:nvPicPr>
        <p:blipFill>
          <a:blip r:embed="rId4" cstate="print"/>
          <a:srcRect/>
          <a:stretch>
            <a:fillRect/>
          </a:stretch>
        </p:blipFill>
        <p:spPr bwMode="auto">
          <a:xfrm>
            <a:off x="3352800" y="4957781"/>
            <a:ext cx="1392543" cy="1040082"/>
          </a:xfrm>
          <a:prstGeom prst="rect">
            <a:avLst/>
          </a:prstGeom>
          <a:noFill/>
          <a:ln w="9525">
            <a:noFill/>
            <a:miter lim="800000"/>
            <a:headEnd/>
            <a:tailEnd/>
          </a:ln>
        </p:spPr>
      </p:pic>
      <p:pic>
        <p:nvPicPr>
          <p:cNvPr id="12" name="Picture 11" descr="E:\nss related file DOCUMENT AND PICTURE FINAL\TAKEN PICTURE ON 26. 01. 2019\IMG_20190126_104338.jpg"/>
          <p:cNvPicPr/>
          <p:nvPr/>
        </p:nvPicPr>
        <p:blipFill rotWithShape="1">
          <a:blip r:embed="rId5" cstate="print"/>
          <a:srcRect l="6730" t="29475" r="15385"/>
          <a:stretch/>
        </p:blipFill>
        <p:spPr bwMode="auto">
          <a:xfrm>
            <a:off x="3352801" y="6096000"/>
            <a:ext cx="1421068" cy="998240"/>
          </a:xfrm>
          <a:prstGeom prst="rect">
            <a:avLst/>
          </a:prstGeom>
          <a:noFill/>
          <a:ln w="9525">
            <a:noFill/>
            <a:miter lim="800000"/>
            <a:headEnd/>
            <a:tailEnd/>
          </a:ln>
        </p:spPr>
      </p:pic>
      <p:pic>
        <p:nvPicPr>
          <p:cNvPr id="13" name="Picture 12" descr="F:\taken picture 18.4.17\20170331_145218.jpg"/>
          <p:cNvPicPr/>
          <p:nvPr/>
        </p:nvPicPr>
        <p:blipFill>
          <a:blip r:embed="rId6" cstate="print"/>
          <a:srcRect/>
          <a:stretch>
            <a:fillRect/>
          </a:stretch>
        </p:blipFill>
        <p:spPr bwMode="auto">
          <a:xfrm>
            <a:off x="4876800" y="4957781"/>
            <a:ext cx="1360411" cy="1040082"/>
          </a:xfrm>
          <a:prstGeom prst="rect">
            <a:avLst/>
          </a:prstGeom>
          <a:noFill/>
          <a:ln w="9525">
            <a:noFill/>
            <a:miter lim="800000"/>
            <a:headEnd/>
            <a:tailEnd/>
          </a:ln>
        </p:spPr>
      </p:pic>
      <p:pic>
        <p:nvPicPr>
          <p:cNvPr id="14" name="Picture 13" descr="E:\nss related file DOCUMENT AND PICTURE FINAL\nss related submitting file\Picture of different nss programme\RALLY ON SWACHATA PAKHWADA ON AUGUST17\IMG-20170816-WA0008.jpg"/>
          <p:cNvPicPr/>
          <p:nvPr/>
        </p:nvPicPr>
        <p:blipFill rotWithShape="1">
          <a:blip r:embed="rId7" cstate="print"/>
          <a:srcRect t="11957" b="28587"/>
          <a:stretch/>
        </p:blipFill>
        <p:spPr bwMode="auto">
          <a:xfrm>
            <a:off x="4904013" y="6096000"/>
            <a:ext cx="1360411" cy="998240"/>
          </a:xfrm>
          <a:prstGeom prst="rect">
            <a:avLst/>
          </a:prstGeom>
          <a:noFill/>
          <a:ln w="9525">
            <a:noFill/>
            <a:miter lim="800000"/>
            <a:headEnd/>
            <a:tailEnd/>
          </a:ln>
        </p:spPr>
      </p:pic>
      <p:pic>
        <p:nvPicPr>
          <p:cNvPr id="1026" name="Picture 2" descr="E:\college documents\brochure 2021\covid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269"/>
          <a:stretch/>
        </p:blipFill>
        <p:spPr bwMode="auto">
          <a:xfrm>
            <a:off x="2805531" y="7192642"/>
            <a:ext cx="1226543" cy="128937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ollege documents\brochure 2021\covid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124" b="13030"/>
          <a:stretch/>
        </p:blipFill>
        <p:spPr bwMode="auto">
          <a:xfrm>
            <a:off x="5231769" y="7224712"/>
            <a:ext cx="1037947" cy="1257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llege documents\brochure 2021\covid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12039" y="7239000"/>
            <a:ext cx="1149147" cy="12430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college documents\brochure 2021\covid4.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31007" y="7224712"/>
            <a:ext cx="1043612" cy="125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86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Students' Corner</a:t>
            </a:r>
            <a:endParaRPr lang="en-US" sz="2000" b="1" dirty="0">
              <a:solidFill>
                <a:schemeClr val="bg1"/>
              </a:solidFill>
            </a:endParaRPr>
          </a:p>
        </p:txBody>
      </p:sp>
      <p:sp>
        <p:nvSpPr>
          <p:cNvPr id="6" name="Rectangle 5"/>
          <p:cNvSpPr/>
          <p:nvPr/>
        </p:nvSpPr>
        <p:spPr>
          <a:xfrm>
            <a:off x="26436" y="381001"/>
            <a:ext cx="1060579" cy="3886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C</a:t>
            </a:r>
            <a:r>
              <a:rPr lang="en-US" b="1" dirty="0" smtClean="0">
                <a:solidFill>
                  <a:srgbClr val="A40000"/>
                </a:solidFill>
              </a:rPr>
              <a:t>ULTURAL </a:t>
            </a:r>
            <a:r>
              <a:rPr lang="en-US" sz="3200" b="1" dirty="0" smtClean="0">
                <a:solidFill>
                  <a:schemeClr val="bg1"/>
                </a:solidFill>
              </a:rPr>
              <a:t>E</a:t>
            </a:r>
            <a:r>
              <a:rPr lang="en-US" b="1" dirty="0" smtClean="0">
                <a:solidFill>
                  <a:srgbClr val="A40000"/>
                </a:solidFill>
              </a:rPr>
              <a:t>VENTS</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20</a:t>
            </a:r>
            <a:endParaRPr lang="en-US" dirty="0"/>
          </a:p>
        </p:txBody>
      </p:sp>
      <p:sp>
        <p:nvSpPr>
          <p:cNvPr id="2" name="Rectangle 1"/>
          <p:cNvSpPr/>
          <p:nvPr/>
        </p:nvSpPr>
        <p:spPr>
          <a:xfrm>
            <a:off x="1087015" y="1752600"/>
            <a:ext cx="5542385" cy="6032421"/>
          </a:xfrm>
          <a:prstGeom prst="rect">
            <a:avLst/>
          </a:prstGeom>
        </p:spPr>
        <p:txBody>
          <a:bodyPr wrap="square">
            <a:spAutoFit/>
          </a:bodyPr>
          <a:lstStyle/>
          <a:p>
            <a:pPr marL="342900" indent="-342900" algn="just">
              <a:buAutoNum type="arabicPeriod"/>
            </a:pPr>
            <a:r>
              <a:rPr lang="en-US" sz="1400" dirty="0" smtClean="0">
                <a:solidFill>
                  <a:prstClr val="black"/>
                </a:solidFill>
              </a:rPr>
              <a:t>05/09/2020</a:t>
            </a:r>
            <a:r>
              <a:rPr lang="en-US" sz="1400" dirty="0">
                <a:solidFill>
                  <a:prstClr val="black"/>
                </a:solidFill>
              </a:rPr>
              <a:t>: Our students </a:t>
            </a:r>
            <a:r>
              <a:rPr lang="en-US" sz="1400" dirty="0" err="1">
                <a:solidFill>
                  <a:prstClr val="black"/>
                </a:solidFill>
              </a:rPr>
              <a:t>honoured</a:t>
            </a:r>
            <a:r>
              <a:rPr lang="en-US" sz="1400" dirty="0">
                <a:solidFill>
                  <a:prstClr val="black"/>
                </a:solidFill>
              </a:rPr>
              <a:t> us with love to commemorate </a:t>
            </a:r>
            <a:r>
              <a:rPr lang="en-US" sz="1400" b="1" dirty="0">
                <a:solidFill>
                  <a:prstClr val="black"/>
                </a:solidFill>
              </a:rPr>
              <a:t>Teachers‘ Day.</a:t>
            </a:r>
          </a:p>
          <a:p>
            <a:pPr marL="342900" indent="-342900" algn="just">
              <a:buAutoNum type="arabicPeriod"/>
            </a:pPr>
            <a:r>
              <a:rPr lang="en-US" sz="1400" dirty="0">
                <a:solidFill>
                  <a:prstClr val="black"/>
                </a:solidFill>
              </a:rPr>
              <a:t>26/09/2020: </a:t>
            </a:r>
            <a:r>
              <a:rPr lang="en-US" sz="1400" b="1" dirty="0">
                <a:solidFill>
                  <a:prstClr val="black"/>
                </a:solidFill>
              </a:rPr>
              <a:t>200th birth anniversary of </a:t>
            </a:r>
            <a:r>
              <a:rPr lang="en-US" sz="1400" b="1" dirty="0" err="1">
                <a:solidFill>
                  <a:prstClr val="black"/>
                </a:solidFill>
              </a:rPr>
              <a:t>Ishwar</a:t>
            </a:r>
            <a:r>
              <a:rPr lang="en-US" sz="1400" b="1" dirty="0">
                <a:solidFill>
                  <a:prstClr val="black"/>
                </a:solidFill>
              </a:rPr>
              <a:t> Chandra </a:t>
            </a:r>
            <a:r>
              <a:rPr lang="en-US" sz="1400" b="1" dirty="0" err="1">
                <a:solidFill>
                  <a:prstClr val="black"/>
                </a:solidFill>
              </a:rPr>
              <a:t>Vidyasagar</a:t>
            </a:r>
            <a:r>
              <a:rPr lang="en-US" sz="1400" dirty="0">
                <a:solidFill>
                  <a:prstClr val="black"/>
                </a:solidFill>
              </a:rPr>
              <a:t> was celebrated with grandeur and pomp.</a:t>
            </a:r>
          </a:p>
          <a:p>
            <a:pPr marL="342900" indent="-342900" algn="just">
              <a:buAutoNum type="arabicPeriod"/>
            </a:pPr>
            <a:r>
              <a:rPr lang="en-US" sz="1400" dirty="0">
                <a:solidFill>
                  <a:prstClr val="black"/>
                </a:solidFill>
              </a:rPr>
              <a:t>14/04/2020: </a:t>
            </a:r>
            <a:r>
              <a:rPr lang="en-US" sz="1400" b="1" dirty="0">
                <a:solidFill>
                  <a:prstClr val="black"/>
                </a:solidFill>
              </a:rPr>
              <a:t>B.R. </a:t>
            </a:r>
            <a:r>
              <a:rPr lang="en-US" sz="1400" b="1" dirty="0" err="1">
                <a:solidFill>
                  <a:prstClr val="black"/>
                </a:solidFill>
              </a:rPr>
              <a:t>Ambedkar</a:t>
            </a:r>
            <a:r>
              <a:rPr lang="en-US" sz="1400" dirty="0" err="1">
                <a:solidFill>
                  <a:prstClr val="black"/>
                </a:solidFill>
              </a:rPr>
              <a:t>'s</a:t>
            </a:r>
            <a:r>
              <a:rPr lang="en-US" sz="1400" dirty="0">
                <a:solidFill>
                  <a:prstClr val="black"/>
                </a:solidFill>
              </a:rPr>
              <a:t> birth anniversary was </a:t>
            </a:r>
            <a:r>
              <a:rPr lang="en-US" sz="1400" dirty="0" err="1">
                <a:solidFill>
                  <a:prstClr val="black"/>
                </a:solidFill>
              </a:rPr>
              <a:t>honoured</a:t>
            </a:r>
            <a:r>
              <a:rPr lang="en-US" sz="1400" dirty="0">
                <a:solidFill>
                  <a:prstClr val="black"/>
                </a:solidFill>
              </a:rPr>
              <a:t> by a “Corona Awareness” lecture with the help of NSS.</a:t>
            </a:r>
          </a:p>
          <a:p>
            <a:pPr marL="342900" indent="-342900" algn="just">
              <a:buAutoNum type="arabicPeriod"/>
            </a:pPr>
            <a:r>
              <a:rPr lang="en-US" sz="1400" dirty="0">
                <a:solidFill>
                  <a:prstClr val="black"/>
                </a:solidFill>
              </a:rPr>
              <a:t>12/01/2021: </a:t>
            </a:r>
            <a:r>
              <a:rPr lang="en-US" sz="1400" b="1" dirty="0">
                <a:solidFill>
                  <a:prstClr val="black"/>
                </a:solidFill>
              </a:rPr>
              <a:t>Swami Vivekananda</a:t>
            </a:r>
            <a:r>
              <a:rPr lang="en-US" sz="1400" dirty="0">
                <a:solidFill>
                  <a:prstClr val="black"/>
                </a:solidFill>
              </a:rPr>
              <a:t>’s birthday  was celebrated with extreme positivity and </a:t>
            </a:r>
            <a:r>
              <a:rPr lang="en-US" sz="1400" dirty="0" err="1">
                <a:solidFill>
                  <a:prstClr val="black"/>
                </a:solidFill>
              </a:rPr>
              <a:t>splendour</a:t>
            </a:r>
            <a:r>
              <a:rPr lang="en-US" sz="1400" dirty="0">
                <a:solidFill>
                  <a:prstClr val="black"/>
                </a:solidFill>
              </a:rPr>
              <a:t>.</a:t>
            </a:r>
          </a:p>
          <a:p>
            <a:pPr marL="342900" indent="-342900" algn="just">
              <a:buAutoNum type="arabicPeriod"/>
            </a:pPr>
            <a:r>
              <a:rPr lang="en-US" sz="1400" dirty="0">
                <a:solidFill>
                  <a:prstClr val="black"/>
                </a:solidFill>
              </a:rPr>
              <a:t>23/01/2021: </a:t>
            </a:r>
            <a:r>
              <a:rPr lang="en-US" sz="1400" b="1" dirty="0" err="1">
                <a:solidFill>
                  <a:prstClr val="black"/>
                </a:solidFill>
              </a:rPr>
              <a:t>Netaji</a:t>
            </a:r>
            <a:r>
              <a:rPr lang="en-US" sz="1400" dirty="0" err="1">
                <a:solidFill>
                  <a:prstClr val="black"/>
                </a:solidFill>
              </a:rPr>
              <a:t>’s</a:t>
            </a:r>
            <a:r>
              <a:rPr lang="en-US" sz="1400" dirty="0">
                <a:solidFill>
                  <a:prstClr val="black"/>
                </a:solidFill>
              </a:rPr>
              <a:t> birthday  was </a:t>
            </a:r>
            <a:r>
              <a:rPr lang="en-US" sz="1400" dirty="0" smtClean="0">
                <a:solidFill>
                  <a:prstClr val="black"/>
                </a:solidFill>
              </a:rPr>
              <a:t>observed </a:t>
            </a:r>
            <a:r>
              <a:rPr lang="en-US" sz="1400" dirty="0">
                <a:solidFill>
                  <a:prstClr val="black"/>
                </a:solidFill>
              </a:rPr>
              <a:t>for his sacrifice towards our freedom fighting  movement.</a:t>
            </a:r>
          </a:p>
          <a:p>
            <a:pPr marL="342900" indent="-342900" algn="just">
              <a:buFontTx/>
              <a:buAutoNum type="arabicPeriod"/>
            </a:pPr>
            <a:r>
              <a:rPr lang="en-US" sz="1400" dirty="0">
                <a:solidFill>
                  <a:prstClr val="black"/>
                </a:solidFill>
              </a:rPr>
              <a:t>21/02/2021: </a:t>
            </a:r>
            <a:r>
              <a:rPr lang="en-US" sz="1400" b="1" dirty="0" err="1">
                <a:solidFill>
                  <a:prstClr val="black"/>
                </a:solidFill>
              </a:rPr>
              <a:t>Bhasha</a:t>
            </a:r>
            <a:r>
              <a:rPr lang="en-US" sz="1400" b="1" dirty="0">
                <a:solidFill>
                  <a:prstClr val="black"/>
                </a:solidFill>
              </a:rPr>
              <a:t> Divas </a:t>
            </a:r>
            <a:r>
              <a:rPr lang="en-US" sz="1400" dirty="0">
                <a:solidFill>
                  <a:prstClr val="black"/>
                </a:solidFill>
              </a:rPr>
              <a:t>was celebrated in collaboration with Bengali department</a:t>
            </a:r>
            <a:r>
              <a:rPr lang="en-US" sz="1400" dirty="0" smtClean="0">
                <a:solidFill>
                  <a:prstClr val="black"/>
                </a:solidFill>
              </a:rPr>
              <a:t>.</a:t>
            </a:r>
          </a:p>
          <a:p>
            <a:pPr marL="342900" indent="-342900" algn="just">
              <a:buFontTx/>
              <a:buAutoNum type="arabicPeriod"/>
            </a:pPr>
            <a:r>
              <a:rPr lang="en-US" sz="1400" dirty="0" smtClean="0"/>
              <a:t>09/05/2021: Government </a:t>
            </a:r>
            <a:r>
              <a:rPr lang="en-US" sz="1400" dirty="0"/>
              <a:t>General Degree College celebrated </a:t>
            </a:r>
            <a:r>
              <a:rPr lang="en-US" sz="1400" b="1" dirty="0" err="1"/>
              <a:t>Rabindra</a:t>
            </a:r>
            <a:r>
              <a:rPr lang="en-US" sz="1400" b="1" dirty="0"/>
              <a:t> </a:t>
            </a:r>
            <a:r>
              <a:rPr lang="en-US" sz="1400" b="1" dirty="0" err="1" smtClean="0"/>
              <a:t>Jayanti</a:t>
            </a:r>
            <a:r>
              <a:rPr lang="en-US" sz="1400" dirty="0" smtClean="0"/>
              <a:t>.</a:t>
            </a:r>
          </a:p>
          <a:p>
            <a:pPr marL="342900" indent="-342900" algn="just">
              <a:buFontTx/>
              <a:buAutoNum type="arabicPeriod"/>
            </a:pPr>
            <a:r>
              <a:rPr lang="en-US" sz="1400" dirty="0" smtClean="0">
                <a:solidFill>
                  <a:prstClr val="black"/>
                </a:solidFill>
              </a:rPr>
              <a:t>16/06/2021: </a:t>
            </a:r>
            <a:r>
              <a:rPr lang="en-US" sz="1400" dirty="0"/>
              <a:t>Department of Sanskrit organized a cultural program  "</a:t>
            </a:r>
            <a:r>
              <a:rPr lang="en-US" sz="1400" b="1" dirty="0" err="1"/>
              <a:t>Asharoshyo</a:t>
            </a:r>
            <a:r>
              <a:rPr lang="en-US" sz="1400" b="1" dirty="0"/>
              <a:t> </a:t>
            </a:r>
            <a:r>
              <a:rPr lang="en-US" sz="1400" b="1" dirty="0" err="1"/>
              <a:t>Prothom</a:t>
            </a:r>
            <a:r>
              <a:rPr lang="en-US" sz="1400" b="1" dirty="0"/>
              <a:t> </a:t>
            </a:r>
            <a:r>
              <a:rPr lang="en-US" sz="1400" b="1" dirty="0" err="1" smtClean="0"/>
              <a:t>Dibose</a:t>
            </a:r>
            <a:r>
              <a:rPr lang="en-US" sz="1400" dirty="0" smtClean="0"/>
              <a:t>“.</a:t>
            </a:r>
            <a:endParaRPr lang="en-US" sz="1400" dirty="0" smtClean="0">
              <a:solidFill>
                <a:prstClr val="black"/>
              </a:solidFill>
            </a:endParaRPr>
          </a:p>
          <a:p>
            <a:pPr marL="342900" indent="-342900" algn="just">
              <a:buFontTx/>
              <a:buAutoNum type="arabicPeriod"/>
            </a:pPr>
            <a:endParaRPr lang="en-US" sz="1400" dirty="0">
              <a:solidFill>
                <a:prstClr val="black"/>
              </a:solidFill>
            </a:endParaRPr>
          </a:p>
          <a:p>
            <a:pPr marL="342900" indent="-342900" algn="just">
              <a:buFontTx/>
              <a:buAutoNum type="arabicPeriod"/>
            </a:pPr>
            <a:endParaRPr lang="en-US" sz="1400" dirty="0">
              <a:solidFill>
                <a:prstClr val="black"/>
              </a:solidFill>
            </a:endParaRPr>
          </a:p>
          <a:p>
            <a:pPr algn="just"/>
            <a:endParaRPr lang="en-US" sz="1400" dirty="0">
              <a:solidFill>
                <a:prstClr val="black"/>
              </a:solidFill>
            </a:endParaRPr>
          </a:p>
          <a:p>
            <a:pPr marL="342900" indent="-342900" algn="just">
              <a:buAutoNum type="arabicPeriod"/>
            </a:pPr>
            <a:r>
              <a:rPr lang="en-US" sz="1400" dirty="0" smtClean="0">
                <a:solidFill>
                  <a:prstClr val="black"/>
                </a:solidFill>
              </a:rPr>
              <a:t>Our </a:t>
            </a:r>
            <a:r>
              <a:rPr lang="en-US" sz="1400" dirty="0">
                <a:solidFill>
                  <a:prstClr val="black"/>
                </a:solidFill>
              </a:rPr>
              <a:t>students have participated in the </a:t>
            </a:r>
            <a:r>
              <a:rPr lang="en-US" sz="1400" b="1" dirty="0">
                <a:solidFill>
                  <a:prstClr val="black"/>
                </a:solidFill>
              </a:rPr>
              <a:t>2019-20 Inter Collegiate Culture Competition</a:t>
            </a:r>
            <a:r>
              <a:rPr lang="en-US" sz="1400" dirty="0">
                <a:solidFill>
                  <a:prstClr val="black"/>
                </a:solidFill>
              </a:rPr>
              <a:t> and achieved the </a:t>
            </a:r>
            <a:r>
              <a:rPr lang="en-US" sz="1400" b="1" dirty="0">
                <a:solidFill>
                  <a:prstClr val="black"/>
                </a:solidFill>
              </a:rPr>
              <a:t>1</a:t>
            </a:r>
            <a:r>
              <a:rPr lang="en-US" sz="1400" b="1" baseline="30000" dirty="0">
                <a:solidFill>
                  <a:prstClr val="black"/>
                </a:solidFill>
              </a:rPr>
              <a:t>st</a:t>
            </a:r>
            <a:r>
              <a:rPr lang="en-US" sz="1400" b="1" dirty="0">
                <a:solidFill>
                  <a:prstClr val="black"/>
                </a:solidFill>
              </a:rPr>
              <a:t> , 2</a:t>
            </a:r>
            <a:r>
              <a:rPr lang="en-US" sz="1400" b="1" baseline="30000" dirty="0">
                <a:solidFill>
                  <a:prstClr val="black"/>
                </a:solidFill>
              </a:rPr>
              <a:t>nd</a:t>
            </a:r>
            <a:r>
              <a:rPr lang="en-US" sz="1400" b="1" dirty="0">
                <a:solidFill>
                  <a:prstClr val="black"/>
                </a:solidFill>
              </a:rPr>
              <a:t> and 3</a:t>
            </a:r>
            <a:r>
              <a:rPr lang="en-US" sz="1400" b="1" baseline="30000" dirty="0">
                <a:solidFill>
                  <a:prstClr val="black"/>
                </a:solidFill>
              </a:rPr>
              <a:t>rd</a:t>
            </a:r>
            <a:r>
              <a:rPr lang="en-US" sz="1400" b="1" dirty="0">
                <a:solidFill>
                  <a:prstClr val="black"/>
                </a:solidFill>
              </a:rPr>
              <a:t> </a:t>
            </a:r>
            <a:r>
              <a:rPr lang="en-US" sz="1400" dirty="0">
                <a:solidFill>
                  <a:prstClr val="black"/>
                </a:solidFill>
              </a:rPr>
              <a:t> positions in singing and dancing respectively.</a:t>
            </a:r>
          </a:p>
          <a:p>
            <a:pPr marL="342900" indent="-342900" algn="just">
              <a:buAutoNum type="arabicPeriod"/>
            </a:pPr>
            <a:r>
              <a:rPr lang="en-US" sz="1400" dirty="0">
                <a:solidFill>
                  <a:prstClr val="black"/>
                </a:solidFill>
              </a:rPr>
              <a:t>Our students have  participated in the </a:t>
            </a:r>
            <a:r>
              <a:rPr lang="en-US" sz="1400" b="1" dirty="0">
                <a:solidFill>
                  <a:prstClr val="black"/>
                </a:solidFill>
              </a:rPr>
              <a:t>Mock Youth Parliament Competition, 2019-20 </a:t>
            </a:r>
            <a:r>
              <a:rPr lang="en-US" sz="1400" dirty="0">
                <a:solidFill>
                  <a:prstClr val="black"/>
                </a:solidFill>
              </a:rPr>
              <a:t>and secured the</a:t>
            </a:r>
            <a:r>
              <a:rPr lang="en-US" sz="1400" b="1" dirty="0">
                <a:solidFill>
                  <a:prstClr val="black"/>
                </a:solidFill>
              </a:rPr>
              <a:t> 3</a:t>
            </a:r>
            <a:r>
              <a:rPr lang="en-US" sz="1400" b="1" baseline="30000" dirty="0">
                <a:solidFill>
                  <a:prstClr val="black"/>
                </a:solidFill>
              </a:rPr>
              <a:t>rd</a:t>
            </a:r>
            <a:r>
              <a:rPr lang="en-US" sz="1400" b="1" dirty="0">
                <a:solidFill>
                  <a:prstClr val="black"/>
                </a:solidFill>
              </a:rPr>
              <a:t>  position </a:t>
            </a:r>
            <a:r>
              <a:rPr lang="en-US" sz="1400" dirty="0">
                <a:solidFill>
                  <a:prstClr val="black"/>
                </a:solidFill>
              </a:rPr>
              <a:t>in individual merit.</a:t>
            </a:r>
          </a:p>
          <a:p>
            <a:pPr marL="342900" indent="-342900" algn="just">
              <a:buAutoNum type="arabicPeriod"/>
            </a:pPr>
            <a:r>
              <a:rPr lang="en-US" sz="1400" dirty="0">
                <a:solidFill>
                  <a:prstClr val="black"/>
                </a:solidFill>
              </a:rPr>
              <a:t>Our students have also took part in the </a:t>
            </a:r>
            <a:r>
              <a:rPr lang="en-US" sz="1400" b="1" dirty="0">
                <a:solidFill>
                  <a:prstClr val="black"/>
                </a:solidFill>
              </a:rPr>
              <a:t>Debate Competition held in Hooghly Women's College 2019-20 </a:t>
            </a:r>
            <a:r>
              <a:rPr lang="en-US" sz="1400" dirty="0">
                <a:solidFill>
                  <a:prstClr val="black"/>
                </a:solidFill>
              </a:rPr>
              <a:t>and secured </a:t>
            </a:r>
            <a:r>
              <a:rPr lang="en-US" sz="1400" b="1" dirty="0">
                <a:solidFill>
                  <a:prstClr val="black"/>
                </a:solidFill>
              </a:rPr>
              <a:t>2</a:t>
            </a:r>
            <a:r>
              <a:rPr lang="en-US" sz="1400" b="1" baseline="30000" dirty="0">
                <a:solidFill>
                  <a:prstClr val="black"/>
                </a:solidFill>
              </a:rPr>
              <a:t>nd</a:t>
            </a:r>
            <a:r>
              <a:rPr lang="en-US" sz="1400" b="1" dirty="0">
                <a:solidFill>
                  <a:prstClr val="black"/>
                </a:solidFill>
              </a:rPr>
              <a:t> </a:t>
            </a:r>
            <a:r>
              <a:rPr lang="en-US" sz="1400" dirty="0">
                <a:solidFill>
                  <a:prstClr val="black"/>
                </a:solidFill>
              </a:rPr>
              <a:t> position.</a:t>
            </a:r>
          </a:p>
        </p:txBody>
      </p:sp>
      <p:sp>
        <p:nvSpPr>
          <p:cNvPr id="8" name="Rectangle 7"/>
          <p:cNvSpPr/>
          <p:nvPr/>
        </p:nvSpPr>
        <p:spPr>
          <a:xfrm>
            <a:off x="1212979" y="137160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Online celebrations during Pandemic</a:t>
            </a:r>
          </a:p>
        </p:txBody>
      </p:sp>
      <p:sp>
        <p:nvSpPr>
          <p:cNvPr id="9" name="Rectangle 8"/>
          <p:cNvSpPr/>
          <p:nvPr/>
        </p:nvSpPr>
        <p:spPr>
          <a:xfrm>
            <a:off x="1219200" y="5491336"/>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solidFill>
                  <a:schemeClr val="bg1"/>
                </a:solidFill>
              </a:rPr>
              <a:t>Few Cultural Milestones</a:t>
            </a:r>
            <a:endParaRPr lang="en-US" sz="2000" b="1" dirty="0">
              <a:solidFill>
                <a:schemeClr val="bg1"/>
              </a:solidFill>
            </a:endParaRPr>
          </a:p>
        </p:txBody>
      </p:sp>
      <p:pic>
        <p:nvPicPr>
          <p:cNvPr id="10" name="Picture 2" descr="E:\college documents\song.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843"/>
          <a:stretch/>
        </p:blipFill>
        <p:spPr bwMode="auto">
          <a:xfrm>
            <a:off x="1406188" y="7596336"/>
            <a:ext cx="1454020" cy="9182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college documents\dance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29" t="-916" r="1595" b="39272"/>
          <a:stretch/>
        </p:blipFill>
        <p:spPr bwMode="auto">
          <a:xfrm>
            <a:off x="3262217" y="7596336"/>
            <a:ext cx="1339919" cy="9247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college documents\dance2.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 t="15669" r="23479" b="37193"/>
          <a:stretch/>
        </p:blipFill>
        <p:spPr bwMode="auto">
          <a:xfrm>
            <a:off x="4934048" y="7626891"/>
            <a:ext cx="1390552" cy="89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633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 </a:t>
            </a:r>
            <a:r>
              <a:rPr lang="en-US" sz="2000" b="1" dirty="0" smtClean="0">
                <a:solidFill>
                  <a:schemeClr val="bg1"/>
                </a:solidFill>
              </a:rPr>
              <a:t>Teaching-learning methodology during </a:t>
            </a:r>
            <a:r>
              <a:rPr lang="en-US" sz="2000" b="1" dirty="0">
                <a:solidFill>
                  <a:schemeClr val="bg1"/>
                </a:solidFill>
              </a:rPr>
              <a:t>pandemic</a:t>
            </a:r>
            <a:endParaRPr lang="en-US" sz="2000" b="1" dirty="0" smtClean="0">
              <a:solidFill>
                <a:schemeClr val="bg1"/>
              </a:solidFill>
            </a:endParaRPr>
          </a:p>
        </p:txBody>
      </p:sp>
      <p:sp>
        <p:nvSpPr>
          <p:cNvPr id="6" name="Rectangle 5"/>
          <p:cNvSpPr/>
          <p:nvPr/>
        </p:nvSpPr>
        <p:spPr>
          <a:xfrm>
            <a:off x="26436" y="381000"/>
            <a:ext cx="1060579" cy="53340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O</a:t>
            </a:r>
            <a:r>
              <a:rPr lang="en-US" b="1" dirty="0" smtClean="0">
                <a:solidFill>
                  <a:srgbClr val="A40000"/>
                </a:solidFill>
              </a:rPr>
              <a:t>NLINE</a:t>
            </a:r>
            <a:r>
              <a:rPr lang="en-US" sz="4400" b="1" dirty="0" smtClean="0">
                <a:solidFill>
                  <a:schemeClr val="bg1"/>
                </a:solidFill>
              </a:rPr>
              <a:t>S</a:t>
            </a:r>
            <a:r>
              <a:rPr lang="en-US" b="1" dirty="0" smtClean="0">
                <a:solidFill>
                  <a:srgbClr val="A40000"/>
                </a:solidFill>
              </a:rPr>
              <a:t>TUDY</a:t>
            </a:r>
            <a:endParaRPr lang="en-US" b="1" dirty="0">
              <a:solidFill>
                <a:srgbClr val="A40000"/>
              </a:solidFill>
            </a:endParaRPr>
          </a:p>
        </p:txBody>
      </p:sp>
      <p:sp>
        <p:nvSpPr>
          <p:cNvPr id="2" name="Slide Number Placeholder 1"/>
          <p:cNvSpPr>
            <a:spLocks noGrp="1"/>
          </p:cNvSpPr>
          <p:nvPr>
            <p:ph type="sldNum" sz="quarter" idx="12"/>
          </p:nvPr>
        </p:nvSpPr>
        <p:spPr/>
        <p:txBody>
          <a:bodyPr/>
          <a:lstStyle/>
          <a:p>
            <a:r>
              <a:rPr lang="en-US" dirty="0" smtClean="0"/>
              <a:t>21</a:t>
            </a:r>
            <a:endParaRPr lang="en-US" dirty="0"/>
          </a:p>
        </p:txBody>
      </p:sp>
      <p:sp>
        <p:nvSpPr>
          <p:cNvPr id="8" name="TextBox 7"/>
          <p:cNvSpPr txBox="1"/>
          <p:nvPr/>
        </p:nvSpPr>
        <p:spPr>
          <a:xfrm>
            <a:off x="1219200" y="1325225"/>
            <a:ext cx="5257800" cy="6740307"/>
          </a:xfrm>
          <a:prstGeom prst="rect">
            <a:avLst/>
          </a:prstGeom>
          <a:noFill/>
        </p:spPr>
        <p:txBody>
          <a:bodyPr wrap="square" rtlCol="0" anchor="ctr">
            <a:spAutoFit/>
          </a:bodyPr>
          <a:lstStyle/>
          <a:p>
            <a:pPr algn="just"/>
            <a:r>
              <a:rPr lang="en-US" sz="1600" b="1" dirty="0" smtClean="0"/>
              <a:t>Following the Covid-19 Pandemic, various online teaching-learning methodologies were adopted by the College for the smooth conduction of academic activities:</a:t>
            </a:r>
          </a:p>
          <a:p>
            <a:pPr algn="just"/>
            <a:endParaRPr lang="en-US" sz="1600" dirty="0" smtClean="0"/>
          </a:p>
          <a:p>
            <a:pPr algn="just">
              <a:buFont typeface="Wingdings" pitchFamily="2" charset="2"/>
              <a:buChar char="q"/>
            </a:pPr>
            <a:r>
              <a:rPr lang="en-US" sz="1600" dirty="0" smtClean="0"/>
              <a:t> Implementation of LMS  (Learning Management System) via  Google Work Space for Education. </a:t>
            </a:r>
          </a:p>
          <a:p>
            <a:pPr algn="just">
              <a:buFont typeface="Wingdings" pitchFamily="2" charset="2"/>
              <a:buChar char="q"/>
            </a:pPr>
            <a:r>
              <a:rPr lang="en-US" sz="1600" dirty="0" smtClean="0"/>
              <a:t>Creation of dedicated Workspace IDs  for all students through college domain. </a:t>
            </a:r>
          </a:p>
          <a:p>
            <a:pPr algn="just">
              <a:buFont typeface="Wingdings" pitchFamily="2" charset="2"/>
              <a:buChar char="q"/>
            </a:pPr>
            <a:r>
              <a:rPr lang="en-US" sz="1600" dirty="0" smtClean="0"/>
              <a:t>Conduction of online classes in  Google Classroom with access to the recording  of lectures.  </a:t>
            </a:r>
          </a:p>
          <a:p>
            <a:pPr algn="just">
              <a:buFont typeface="Wingdings" pitchFamily="2" charset="2"/>
              <a:buChar char="q"/>
            </a:pPr>
            <a:r>
              <a:rPr lang="en-US" sz="1600" dirty="0" smtClean="0"/>
              <a:t>Use of Google Classrooms as repository of study materials and  lecture notes.</a:t>
            </a:r>
          </a:p>
          <a:p>
            <a:pPr algn="just">
              <a:buFont typeface="Wingdings" pitchFamily="2" charset="2"/>
              <a:buChar char="q"/>
            </a:pPr>
            <a:r>
              <a:rPr lang="en-US" sz="1600" dirty="0" smtClean="0"/>
              <a:t>College also has a dedicated E-Learning portal to share e-learning resources and arrange Online Examination.</a:t>
            </a:r>
          </a:p>
          <a:p>
            <a:pPr algn="just">
              <a:buFont typeface="Wingdings" pitchFamily="2" charset="2"/>
              <a:buChar char="q"/>
            </a:pPr>
            <a:r>
              <a:rPr lang="en-US" sz="1600" dirty="0" smtClean="0"/>
              <a:t>Conduction of lab experiments using Virtual Lab and  FOSSEE.  </a:t>
            </a:r>
          </a:p>
          <a:p>
            <a:pPr algn="just">
              <a:buFont typeface="Wingdings" pitchFamily="2" charset="2"/>
              <a:buChar char="q"/>
            </a:pPr>
            <a:r>
              <a:rPr lang="en-US" sz="1600" dirty="0" smtClean="0"/>
              <a:t>Communication with the  students through dedicated SMS  gateway.</a:t>
            </a:r>
          </a:p>
          <a:p>
            <a:pPr algn="just">
              <a:buFont typeface="Wingdings" pitchFamily="2" charset="2"/>
              <a:buChar char="q"/>
            </a:pPr>
            <a:r>
              <a:rPr lang="en-US" sz="1600" dirty="0" smtClean="0"/>
              <a:t>Apart from teaching the entire syllabus, the faculties arrange extra tutorials, </a:t>
            </a:r>
            <a:r>
              <a:rPr lang="en-US" sz="1600" dirty="0" err="1" smtClean="0"/>
              <a:t>remedials</a:t>
            </a:r>
            <a:r>
              <a:rPr lang="en-US" sz="1600" dirty="0" smtClean="0"/>
              <a:t> and </a:t>
            </a:r>
            <a:r>
              <a:rPr lang="en-US" sz="1600" dirty="0" err="1" smtClean="0"/>
              <a:t>practicals</a:t>
            </a:r>
            <a:r>
              <a:rPr lang="en-US" sz="1600" dirty="0" smtClean="0"/>
              <a:t> as and when necessary.</a:t>
            </a:r>
          </a:p>
          <a:p>
            <a:pPr algn="just">
              <a:buFont typeface="Wingdings" pitchFamily="2" charset="2"/>
              <a:buChar char="q"/>
            </a:pPr>
            <a:r>
              <a:rPr lang="en-US" sz="1600" dirty="0" smtClean="0"/>
              <a:t> In addition to the university prescribed mode of examination and evaluation, teachers take recourse to formative assessment to identify gaps in students’ knowledge.</a:t>
            </a:r>
          </a:p>
          <a:p>
            <a:pPr algn="just">
              <a:buFont typeface="Wingdings" pitchFamily="2" charset="2"/>
              <a:buChar char="q"/>
            </a:pPr>
            <a:r>
              <a:rPr lang="en-US" sz="1600" dirty="0" smtClean="0"/>
              <a:t>Online Mock tests are conducted to prepare students for the semester end online examination.</a:t>
            </a:r>
          </a:p>
        </p:txBody>
      </p:sp>
    </p:spTree>
    <p:extLst>
      <p:ext uri="{BB962C8B-B14F-4D97-AF65-F5344CB8AC3E}">
        <p14:creationId xmlns:p14="http://schemas.microsoft.com/office/powerpoint/2010/main" val="52748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 </a:t>
            </a:r>
            <a:r>
              <a:rPr lang="en-US" sz="2000" b="1" dirty="0" smtClean="0">
                <a:solidFill>
                  <a:schemeClr val="bg1"/>
                </a:solidFill>
              </a:rPr>
              <a:t>Teaching-learning methodology during </a:t>
            </a:r>
            <a:r>
              <a:rPr lang="en-US" sz="2000" b="1" dirty="0">
                <a:solidFill>
                  <a:schemeClr val="bg1"/>
                </a:solidFill>
              </a:rPr>
              <a:t>pandemic</a:t>
            </a:r>
            <a:endParaRPr lang="en-US" sz="2000" b="1" dirty="0" smtClean="0">
              <a:solidFill>
                <a:schemeClr val="bg1"/>
              </a:solidFill>
            </a:endParaRPr>
          </a:p>
        </p:txBody>
      </p:sp>
      <p:sp>
        <p:nvSpPr>
          <p:cNvPr id="6" name="Rectangle 5"/>
          <p:cNvSpPr/>
          <p:nvPr/>
        </p:nvSpPr>
        <p:spPr>
          <a:xfrm>
            <a:off x="26436" y="381000"/>
            <a:ext cx="1060579" cy="53340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a:solidFill>
                  <a:schemeClr val="bg1"/>
                </a:solidFill>
              </a:rPr>
              <a:t>W</a:t>
            </a:r>
            <a:r>
              <a:rPr lang="en-US" b="1" dirty="0" smtClean="0">
                <a:solidFill>
                  <a:srgbClr val="A40000"/>
                </a:solidFill>
              </a:rPr>
              <a:t>EBINARS</a:t>
            </a:r>
            <a:endParaRPr lang="en-US" b="1" dirty="0">
              <a:solidFill>
                <a:srgbClr val="A40000"/>
              </a:solidFill>
            </a:endParaRPr>
          </a:p>
        </p:txBody>
      </p:sp>
      <p:sp>
        <p:nvSpPr>
          <p:cNvPr id="2" name="Slide Number Placeholder 1"/>
          <p:cNvSpPr>
            <a:spLocks noGrp="1"/>
          </p:cNvSpPr>
          <p:nvPr>
            <p:ph type="sldNum" sz="quarter" idx="12"/>
          </p:nvPr>
        </p:nvSpPr>
        <p:spPr>
          <a:xfrm>
            <a:off x="4914900" y="8693679"/>
            <a:ext cx="1600200" cy="486833"/>
          </a:xfrm>
        </p:spPr>
        <p:txBody>
          <a:bodyPr/>
          <a:lstStyle/>
          <a:p>
            <a:r>
              <a:rPr lang="en-US" dirty="0" smtClean="0"/>
              <a:t>22</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0750" y="1259632"/>
            <a:ext cx="1735592" cy="2314123"/>
          </a:xfrm>
          <a:prstGeom prst="rect">
            <a:avLst/>
          </a:prstGeom>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07250" y="2666549"/>
            <a:ext cx="1812959" cy="2315611"/>
          </a:xfrm>
          <a:prstGeom prst="rect">
            <a:avLst/>
          </a:prstGeom>
        </p:spPr>
      </p:pic>
      <p:pic>
        <p:nvPicPr>
          <p:cNvPr id="12"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38609" t="4633" r="39017" b="5703"/>
          <a:stretch/>
        </p:blipFill>
        <p:spPr bwMode="auto">
          <a:xfrm>
            <a:off x="4658150" y="3630444"/>
            <a:ext cx="1728192" cy="389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4556" t="15350" r="48988" b="25000"/>
          <a:stretch/>
        </p:blipFill>
        <p:spPr bwMode="auto">
          <a:xfrm>
            <a:off x="2712566" y="5141650"/>
            <a:ext cx="1812960" cy="369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27556" y="1468105"/>
            <a:ext cx="3181564" cy="1015663"/>
          </a:xfrm>
          <a:prstGeom prst="rect">
            <a:avLst/>
          </a:prstGeom>
          <a:noFill/>
        </p:spPr>
        <p:txBody>
          <a:bodyPr wrap="square" rtlCol="0">
            <a:spAutoFit/>
          </a:bodyPr>
          <a:lstStyle/>
          <a:p>
            <a:pPr algn="just"/>
            <a:r>
              <a:rPr lang="en-US" sz="1200" dirty="0" smtClean="0"/>
              <a:t>To push the boundary of knowledge beyond regular classroom activities, the college organizes regular Seminars . Due to the outbreak of pandemic of COVID-19, last year seminars were conducted in online mode.</a:t>
            </a:r>
            <a:endParaRPr lang="en-US" sz="1200" dirty="0"/>
          </a:p>
        </p:txBody>
      </p:sp>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870" t="16811" r="42202" b="6250"/>
          <a:stretch/>
        </p:blipFill>
        <p:spPr bwMode="auto">
          <a:xfrm>
            <a:off x="1338645" y="7158889"/>
            <a:ext cx="1315569" cy="167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0751" y="7551082"/>
            <a:ext cx="1714812" cy="1232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E:\college documents\Admission 2021 2022\edu_webina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38645" y="2682315"/>
            <a:ext cx="1334691" cy="4281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08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Green Campus</a:t>
            </a:r>
          </a:p>
        </p:txBody>
      </p:sp>
      <p:sp>
        <p:nvSpPr>
          <p:cNvPr id="6" name="Rectangle 5"/>
          <p:cNvSpPr/>
          <p:nvPr/>
        </p:nvSpPr>
        <p:spPr>
          <a:xfrm>
            <a:off x="26436" y="381000"/>
            <a:ext cx="1060579" cy="553253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rgbClr val="AFEA68"/>
                </a:solidFill>
              </a:rPr>
              <a:t>G</a:t>
            </a:r>
            <a:r>
              <a:rPr lang="en-US" b="1" dirty="0" smtClean="0">
                <a:solidFill>
                  <a:srgbClr val="A40000"/>
                </a:solidFill>
              </a:rPr>
              <a:t>REEN &amp; </a:t>
            </a:r>
            <a:r>
              <a:rPr lang="en-US" sz="3200" b="1" dirty="0" smtClean="0">
                <a:solidFill>
                  <a:schemeClr val="bg1"/>
                </a:solidFill>
              </a:rPr>
              <a:t>C</a:t>
            </a:r>
            <a:r>
              <a:rPr lang="en-US" b="1" dirty="0" smtClean="0">
                <a:solidFill>
                  <a:srgbClr val="A40000"/>
                </a:solidFill>
              </a:rPr>
              <a:t>LEAN</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23</a:t>
            </a:r>
            <a:endParaRPr lang="en-US" dirty="0"/>
          </a:p>
        </p:txBody>
      </p:sp>
      <p:sp>
        <p:nvSpPr>
          <p:cNvPr id="2" name="Rectangle 1"/>
          <p:cNvSpPr/>
          <p:nvPr/>
        </p:nvSpPr>
        <p:spPr>
          <a:xfrm>
            <a:off x="1087015" y="1313051"/>
            <a:ext cx="5542385" cy="4478149"/>
          </a:xfrm>
          <a:prstGeom prst="rect">
            <a:avLst/>
          </a:prstGeom>
        </p:spPr>
        <p:txBody>
          <a:bodyPr wrap="square">
            <a:spAutoFit/>
          </a:bodyPr>
          <a:lstStyle/>
          <a:p>
            <a:pPr marL="285750" indent="-285750" algn="just">
              <a:buFont typeface="Wingdings" pitchFamily="2" charset="2"/>
              <a:buChar char="q"/>
            </a:pPr>
            <a:r>
              <a:rPr lang="en-US" sz="1500" dirty="0">
                <a:solidFill>
                  <a:prstClr val="black"/>
                </a:solidFill>
              </a:rPr>
              <a:t>Sustainable living has become an essential way of life for future generations. Therefore, education plays a vital role in inspiring young learners to maintain an ecological balance and become “</a:t>
            </a:r>
            <a:r>
              <a:rPr lang="en-US" sz="1500" b="1" dirty="0">
                <a:solidFill>
                  <a:srgbClr val="00B050"/>
                </a:solidFill>
              </a:rPr>
              <a:t>Green Citizens</a:t>
            </a:r>
            <a:r>
              <a:rPr lang="en-US" sz="1500" dirty="0">
                <a:solidFill>
                  <a:prstClr val="black"/>
                </a:solidFill>
              </a:rPr>
              <a:t>”. Green campus is one such initiative towards that direction. </a:t>
            </a:r>
          </a:p>
          <a:p>
            <a:pPr marL="285750" indent="-285750" algn="just">
              <a:buFont typeface="Wingdings" pitchFamily="2" charset="2"/>
              <a:buChar char="q"/>
            </a:pPr>
            <a:r>
              <a:rPr lang="en-US" sz="1500" dirty="0">
                <a:solidFill>
                  <a:prstClr val="black"/>
                </a:solidFill>
              </a:rPr>
              <a:t>GGDC </a:t>
            </a:r>
            <a:r>
              <a:rPr lang="en-US" sz="1500" dirty="0" err="1">
                <a:solidFill>
                  <a:prstClr val="black"/>
                </a:solidFill>
              </a:rPr>
              <a:t>Kalna</a:t>
            </a:r>
            <a:r>
              <a:rPr lang="en-US" sz="1500" dirty="0">
                <a:solidFill>
                  <a:prstClr val="black"/>
                </a:solidFill>
              </a:rPr>
              <a:t>-I focuses on “</a:t>
            </a:r>
            <a:r>
              <a:rPr lang="en-US" sz="1500" b="1" dirty="0">
                <a:solidFill>
                  <a:srgbClr val="00B050"/>
                </a:solidFill>
              </a:rPr>
              <a:t>Green Campus</a:t>
            </a:r>
            <a:r>
              <a:rPr lang="en-US" sz="1500" dirty="0">
                <a:solidFill>
                  <a:prstClr val="black"/>
                </a:solidFill>
              </a:rPr>
              <a:t>” by creating awareness, sharing knowledge and inculcating eco-friendly environment. The college administration plays an active role in implementing environmentalism into practices of daily life.</a:t>
            </a:r>
          </a:p>
          <a:p>
            <a:pPr marL="285750" indent="-285750" algn="just">
              <a:buFont typeface="Wingdings" pitchFamily="2" charset="2"/>
              <a:buChar char="q"/>
            </a:pPr>
            <a:r>
              <a:rPr lang="en-US" sz="1500" dirty="0">
                <a:solidFill>
                  <a:prstClr val="black"/>
                </a:solidFill>
              </a:rPr>
              <a:t>College authority also wishes to use alternative energy resources, rain water harvesting, reuse and waste management etc. Presently, we have a lush green college campus which is a  “plastic free zone”.</a:t>
            </a:r>
          </a:p>
          <a:p>
            <a:pPr marL="285750" indent="-285750" algn="just">
              <a:buFont typeface="Wingdings" pitchFamily="2" charset="2"/>
              <a:buChar char="q"/>
            </a:pPr>
            <a:r>
              <a:rPr lang="en-US" sz="1500" dirty="0">
                <a:solidFill>
                  <a:prstClr val="black"/>
                </a:solidFill>
              </a:rPr>
              <a:t>Awareness </a:t>
            </a:r>
            <a:r>
              <a:rPr lang="en-US" sz="1500" dirty="0" err="1">
                <a:solidFill>
                  <a:prstClr val="black"/>
                </a:solidFill>
              </a:rPr>
              <a:t>programmes</a:t>
            </a:r>
            <a:r>
              <a:rPr lang="en-US" sz="1500" dirty="0">
                <a:solidFill>
                  <a:prstClr val="black"/>
                </a:solidFill>
              </a:rPr>
              <a:t> in collaboration with NSS, sensitization through expert–learner interaction are held on regular basis. Owing to its rural location, learners already have strong affinity towards nature and its beauty. The institute is looking forward to use all these human resources and natural resources to extend the idea of green campus into sustainable “</a:t>
            </a:r>
            <a:r>
              <a:rPr lang="en-US" sz="1500" b="1" dirty="0">
                <a:solidFill>
                  <a:srgbClr val="00B050"/>
                </a:solidFill>
              </a:rPr>
              <a:t>Green Locality</a:t>
            </a:r>
            <a:r>
              <a:rPr lang="en-US" sz="1500" dirty="0" smtClean="0">
                <a:solidFill>
                  <a:prstClr val="black"/>
                </a:solidFill>
              </a:rPr>
              <a:t>”.  </a:t>
            </a:r>
            <a:endParaRPr lang="en-US" sz="1600" dirty="0"/>
          </a:p>
        </p:txBody>
      </p:sp>
      <p:pic>
        <p:nvPicPr>
          <p:cNvPr id="8" name="Picture 7" descr="IMG_20191223_144050.jpg"/>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rot="5400000">
            <a:off x="3249217" y="5542214"/>
            <a:ext cx="1161081" cy="4837284"/>
          </a:xfrm>
          <a:prstGeom prst="rect">
            <a:avLst/>
          </a:prstGeom>
        </p:spPr>
      </p:pic>
      <p:pic>
        <p:nvPicPr>
          <p:cNvPr id="9" name="Picture 2" descr="E:\college documents\IMG_20190924_111222.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11116" y="5894025"/>
            <a:ext cx="2322684" cy="13991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college documents\WhatsApp Image 2020-07-29 at 1.24.05 AM.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4799" y="5867400"/>
            <a:ext cx="214287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49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World Environment </a:t>
            </a:r>
            <a:r>
              <a:rPr lang="en-US" sz="2000" b="1" dirty="0" smtClean="0"/>
              <a:t>Day Celebration</a:t>
            </a:r>
            <a:endParaRPr lang="en-US" sz="2000" b="1" dirty="0" smtClean="0">
              <a:solidFill>
                <a:schemeClr val="bg1"/>
              </a:solidFill>
            </a:endParaRPr>
          </a:p>
        </p:txBody>
      </p:sp>
      <p:sp>
        <p:nvSpPr>
          <p:cNvPr id="6" name="Rectangle 5"/>
          <p:cNvSpPr/>
          <p:nvPr/>
        </p:nvSpPr>
        <p:spPr>
          <a:xfrm>
            <a:off x="26436" y="381000"/>
            <a:ext cx="1060579" cy="553253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rgbClr val="AFEA68"/>
                </a:solidFill>
              </a:rPr>
              <a:t>G</a:t>
            </a:r>
            <a:r>
              <a:rPr lang="en-US" b="1" dirty="0" smtClean="0">
                <a:solidFill>
                  <a:srgbClr val="A40000"/>
                </a:solidFill>
              </a:rPr>
              <a:t>REEN &amp; </a:t>
            </a:r>
            <a:r>
              <a:rPr lang="en-US" sz="3200" b="1" dirty="0" smtClean="0">
                <a:solidFill>
                  <a:schemeClr val="bg1"/>
                </a:solidFill>
              </a:rPr>
              <a:t>C</a:t>
            </a:r>
            <a:r>
              <a:rPr lang="en-US" b="1" dirty="0" smtClean="0">
                <a:solidFill>
                  <a:srgbClr val="A40000"/>
                </a:solidFill>
              </a:rPr>
              <a:t>LEAN</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24</a:t>
            </a:r>
            <a:endParaRPr lang="en-US" dirty="0"/>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000" t="20940" r="24246" b="10956"/>
          <a:stretch/>
        </p:blipFill>
        <p:spPr bwMode="auto">
          <a:xfrm>
            <a:off x="3636302" y="4383661"/>
            <a:ext cx="2889042" cy="371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345" y="4383661"/>
            <a:ext cx="1133671" cy="170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E:\college documents\World_environment_day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5286" y="4383661"/>
            <a:ext cx="1133671" cy="17005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ollege documents\brochure 2021\Somenath-2nd-Poster-ggdck-20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016" y="6437983"/>
            <a:ext cx="1108941" cy="166341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college documents\brochure 2021\Ankon-2nd-Extempore-ggdck-20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6345" y="6437983"/>
            <a:ext cx="1108941" cy="16634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29712" y="1763688"/>
            <a:ext cx="5295632" cy="2585323"/>
          </a:xfrm>
          <a:prstGeom prst="rect">
            <a:avLst/>
          </a:prstGeom>
          <a:noFill/>
        </p:spPr>
        <p:txBody>
          <a:bodyPr wrap="square" rtlCol="0">
            <a:spAutoFit/>
          </a:bodyPr>
          <a:lstStyle/>
          <a:p>
            <a:r>
              <a:rPr lang="en-US" dirty="0"/>
              <a:t>The college has organized Extempore &amp;  Poster competition among students on World Environment Day on  </a:t>
            </a:r>
            <a:r>
              <a:rPr lang="en-US" dirty="0" smtClean="0"/>
              <a:t>05.06.2021.</a:t>
            </a:r>
          </a:p>
          <a:p>
            <a:endParaRPr lang="en-US" dirty="0"/>
          </a:p>
          <a:p>
            <a:r>
              <a:rPr lang="en-US" dirty="0" smtClean="0"/>
              <a:t>Among the participants, 1</a:t>
            </a:r>
            <a:r>
              <a:rPr lang="en-US" baseline="30000" dirty="0" smtClean="0"/>
              <a:t>st</a:t>
            </a:r>
            <a:r>
              <a:rPr lang="en-US" dirty="0" smtClean="0"/>
              <a:t> , 2</a:t>
            </a:r>
            <a:r>
              <a:rPr lang="en-US" baseline="30000" dirty="0" smtClean="0"/>
              <a:t>nd</a:t>
            </a:r>
            <a:r>
              <a:rPr lang="en-US" dirty="0" smtClean="0"/>
              <a:t> and 3</a:t>
            </a:r>
            <a:r>
              <a:rPr lang="en-US" baseline="30000" dirty="0" smtClean="0"/>
              <a:t>rd</a:t>
            </a:r>
            <a:r>
              <a:rPr lang="en-US" dirty="0" smtClean="0"/>
              <a:t> prize in each division were awarded to encourage our students.</a:t>
            </a:r>
          </a:p>
          <a:p>
            <a:endParaRPr lang="en-US" dirty="0"/>
          </a:p>
          <a:p>
            <a:endParaRPr lang="en-US" dirty="0"/>
          </a:p>
          <a:p>
            <a:r>
              <a:rPr lang="en-US" dirty="0" smtClean="0"/>
              <a:t> </a:t>
            </a:r>
            <a:endParaRPr lang="en-US" dirty="0"/>
          </a:p>
        </p:txBody>
      </p:sp>
    </p:spTree>
    <p:extLst>
      <p:ext uri="{BB962C8B-B14F-4D97-AF65-F5344CB8AC3E}">
        <p14:creationId xmlns:p14="http://schemas.microsoft.com/office/powerpoint/2010/main" val="2784342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Distance mode of Education</a:t>
            </a:r>
          </a:p>
        </p:txBody>
      </p:sp>
      <p:sp>
        <p:nvSpPr>
          <p:cNvPr id="6" name="Rectangle 5"/>
          <p:cNvSpPr/>
          <p:nvPr/>
        </p:nvSpPr>
        <p:spPr>
          <a:xfrm>
            <a:off x="26436" y="381001"/>
            <a:ext cx="1060579" cy="3886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N</a:t>
            </a:r>
            <a:r>
              <a:rPr lang="en-US" b="1" dirty="0" smtClean="0">
                <a:solidFill>
                  <a:srgbClr val="A40000"/>
                </a:solidFill>
              </a:rPr>
              <a:t>SOU</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25</a:t>
            </a:r>
            <a:endParaRPr lang="en-US" dirty="0"/>
          </a:p>
        </p:txBody>
      </p:sp>
      <p:sp>
        <p:nvSpPr>
          <p:cNvPr id="3" name="Rectangle 2"/>
          <p:cNvSpPr/>
          <p:nvPr/>
        </p:nvSpPr>
        <p:spPr>
          <a:xfrm>
            <a:off x="1219200" y="1371600"/>
            <a:ext cx="5257800" cy="4770537"/>
          </a:xfrm>
          <a:prstGeom prst="rect">
            <a:avLst/>
          </a:prstGeom>
        </p:spPr>
        <p:txBody>
          <a:bodyPr wrap="square">
            <a:spAutoFit/>
          </a:bodyPr>
          <a:lstStyle/>
          <a:p>
            <a:pPr algn="just"/>
            <a:r>
              <a:rPr lang="en-US" sz="1600" dirty="0" err="1">
                <a:solidFill>
                  <a:prstClr val="black"/>
                </a:solidFill>
              </a:rPr>
              <a:t>Netaji</a:t>
            </a:r>
            <a:r>
              <a:rPr lang="en-US" sz="1600" dirty="0">
                <a:solidFill>
                  <a:prstClr val="black"/>
                </a:solidFill>
              </a:rPr>
              <a:t> </a:t>
            </a:r>
            <a:r>
              <a:rPr lang="en-US" sz="1600" dirty="0" err="1">
                <a:solidFill>
                  <a:prstClr val="black"/>
                </a:solidFill>
              </a:rPr>
              <a:t>Subhas</a:t>
            </a:r>
            <a:r>
              <a:rPr lang="en-US" sz="1600" dirty="0">
                <a:solidFill>
                  <a:prstClr val="black"/>
                </a:solidFill>
              </a:rPr>
              <a:t> Open University is </a:t>
            </a:r>
            <a:r>
              <a:rPr lang="en-US" sz="1600" dirty="0" smtClean="0">
                <a:solidFill>
                  <a:prstClr val="black"/>
                </a:solidFill>
              </a:rPr>
              <a:t>a </a:t>
            </a:r>
            <a:r>
              <a:rPr lang="en-US" sz="1600" dirty="0">
                <a:solidFill>
                  <a:prstClr val="black"/>
                </a:solidFill>
              </a:rPr>
              <a:t>premier State Open University in India. We have a Study Centre in our College since 2016. We offer Post Graduate Courses as follows</a:t>
            </a:r>
            <a:r>
              <a:rPr lang="en-US" sz="1600" dirty="0" smtClean="0">
                <a:solidFill>
                  <a:prstClr val="black"/>
                </a:solidFill>
              </a:rPr>
              <a:t>:</a:t>
            </a:r>
          </a:p>
          <a:p>
            <a:pPr algn="just"/>
            <a:r>
              <a:rPr lang="en-US" sz="1600" dirty="0">
                <a:solidFill>
                  <a:prstClr val="black"/>
                </a:solidFill>
              </a:rPr>
              <a:t>1.   Post Graduate </a:t>
            </a:r>
            <a:r>
              <a:rPr lang="en-US" sz="1600" dirty="0" err="1">
                <a:solidFill>
                  <a:prstClr val="black"/>
                </a:solidFill>
              </a:rPr>
              <a:t>Programme</a:t>
            </a:r>
            <a:r>
              <a:rPr lang="en-US" sz="1600" dirty="0">
                <a:solidFill>
                  <a:prstClr val="black"/>
                </a:solidFill>
              </a:rPr>
              <a:t> in Bengali (PGBG), English (PGEG), History (PGHI), Education (PGED), Mathematics (PGMT), Political Science (PGPS), Public Administration (PGPA), Public Relations &amp; Advertising(PR&amp;AD).</a:t>
            </a:r>
          </a:p>
          <a:p>
            <a:pPr algn="just"/>
            <a:r>
              <a:rPr lang="en-US" sz="1600" dirty="0">
                <a:solidFill>
                  <a:prstClr val="black"/>
                </a:solidFill>
              </a:rPr>
              <a:t>2.   English Language Teaching (ELT),</a:t>
            </a:r>
          </a:p>
          <a:p>
            <a:pPr algn="just"/>
            <a:r>
              <a:rPr lang="en-US" sz="1600" dirty="0">
                <a:solidFill>
                  <a:prstClr val="black"/>
                </a:solidFill>
              </a:rPr>
              <a:t>3.   Master of Social Work (MSW),</a:t>
            </a:r>
          </a:p>
          <a:p>
            <a:pPr algn="just"/>
            <a:r>
              <a:rPr lang="en-US" sz="1600" dirty="0">
                <a:solidFill>
                  <a:prstClr val="black"/>
                </a:solidFill>
              </a:rPr>
              <a:t>4.   Master of Library and Information Science (MLIS),</a:t>
            </a:r>
          </a:p>
          <a:p>
            <a:pPr algn="just"/>
            <a:r>
              <a:rPr lang="en-US" sz="1600" dirty="0">
                <a:solidFill>
                  <a:prstClr val="black"/>
                </a:solidFill>
              </a:rPr>
              <a:t>5.   Bachelors of Library and Information Science (BLIS),</a:t>
            </a:r>
          </a:p>
          <a:p>
            <a:pPr algn="just"/>
            <a:r>
              <a:rPr lang="en-US" sz="1600" dirty="0">
                <a:solidFill>
                  <a:prstClr val="black"/>
                </a:solidFill>
              </a:rPr>
              <a:t>6.   Journalism and Mass Communication (JMC).</a:t>
            </a:r>
          </a:p>
          <a:p>
            <a:pPr algn="just"/>
            <a:endParaRPr lang="en-US" sz="1600" dirty="0">
              <a:solidFill>
                <a:prstClr val="black"/>
              </a:solidFill>
            </a:endParaRPr>
          </a:p>
          <a:p>
            <a:pPr algn="just"/>
            <a:endParaRPr lang="en-US" sz="1600" dirty="0">
              <a:solidFill>
                <a:prstClr val="black"/>
              </a:solidFill>
            </a:endParaRPr>
          </a:p>
          <a:p>
            <a:pPr algn="just"/>
            <a:r>
              <a:rPr lang="en-US" sz="1600" dirty="0">
                <a:solidFill>
                  <a:prstClr val="black"/>
                </a:solidFill>
              </a:rPr>
              <a:t>We also offer Vocational Courses like ‘</a:t>
            </a:r>
            <a:r>
              <a:rPr lang="en-US" sz="1600" i="1" dirty="0" err="1">
                <a:solidFill>
                  <a:prstClr val="black"/>
                </a:solidFill>
              </a:rPr>
              <a:t>Amra</a:t>
            </a:r>
            <a:r>
              <a:rPr lang="en-US" sz="1600" i="1" dirty="0">
                <a:solidFill>
                  <a:prstClr val="black"/>
                </a:solidFill>
              </a:rPr>
              <a:t> </a:t>
            </a:r>
            <a:r>
              <a:rPr lang="en-US" sz="1600" i="1" dirty="0" err="1">
                <a:solidFill>
                  <a:prstClr val="black"/>
                </a:solidFill>
              </a:rPr>
              <a:t>Pari</a:t>
            </a:r>
            <a:r>
              <a:rPr lang="en-US" sz="1600" dirty="0">
                <a:solidFill>
                  <a:prstClr val="black"/>
                </a:solidFill>
              </a:rPr>
              <a:t>’ (Women Education) and different Certificate Courses (Duration: six months). A student may seek admission in the ‘</a:t>
            </a:r>
            <a:r>
              <a:rPr lang="en-US" sz="1600" i="1" dirty="0" err="1">
                <a:solidFill>
                  <a:prstClr val="black"/>
                </a:solidFill>
              </a:rPr>
              <a:t>Amra</a:t>
            </a:r>
            <a:r>
              <a:rPr lang="en-US" sz="1600" i="1" dirty="0">
                <a:solidFill>
                  <a:prstClr val="black"/>
                </a:solidFill>
              </a:rPr>
              <a:t> </a:t>
            </a:r>
            <a:r>
              <a:rPr lang="en-US" sz="1600" i="1" dirty="0" err="1">
                <a:solidFill>
                  <a:prstClr val="black"/>
                </a:solidFill>
              </a:rPr>
              <a:t>Pari</a:t>
            </a:r>
            <a:r>
              <a:rPr lang="en-US" sz="1600" dirty="0">
                <a:solidFill>
                  <a:prstClr val="black"/>
                </a:solidFill>
              </a:rPr>
              <a:t>’ course while she continues her regular studies. </a:t>
            </a:r>
          </a:p>
          <a:p>
            <a:pPr algn="just"/>
            <a:endParaRPr lang="en-US" sz="1600" dirty="0">
              <a:solidFill>
                <a:prstClr val="black"/>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896833" y="6430125"/>
            <a:ext cx="1179131" cy="157217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77000"/>
            <a:ext cx="1656184" cy="1525300"/>
          </a:xfrm>
          <a:prstGeom prst="rect">
            <a:avLst/>
          </a:prstGeom>
        </p:spPr>
      </p:pic>
    </p:spTree>
    <p:extLst>
      <p:ext uri="{BB962C8B-B14F-4D97-AF65-F5344CB8AC3E}">
        <p14:creationId xmlns:p14="http://schemas.microsoft.com/office/powerpoint/2010/main" val="492766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Calibri" pitchFamily="34" charset="0"/>
                <a:cs typeface="Times New Roman" pitchFamily="18" charset="0"/>
              </a:rPr>
              <a:t>Institutional Governance </a:t>
            </a:r>
            <a:endParaRPr lang="en-US" sz="2000" b="1" dirty="0" smtClean="0">
              <a:solidFill>
                <a:schemeClr val="bg1"/>
              </a:solidFill>
            </a:endParaRPr>
          </a:p>
        </p:txBody>
      </p:sp>
      <p:sp>
        <p:nvSpPr>
          <p:cNvPr id="6" name="Rectangle 5"/>
          <p:cNvSpPr/>
          <p:nvPr/>
        </p:nvSpPr>
        <p:spPr>
          <a:xfrm>
            <a:off x="26436" y="381000"/>
            <a:ext cx="1060579" cy="4685763"/>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err="1" smtClean="0">
                <a:solidFill>
                  <a:schemeClr val="bg1"/>
                </a:solidFill>
              </a:rPr>
              <a:t>K</a:t>
            </a:r>
            <a:r>
              <a:rPr lang="en-US" b="1" dirty="0" err="1" smtClean="0">
                <a:solidFill>
                  <a:srgbClr val="A40000"/>
                </a:solidFill>
              </a:rPr>
              <a:t>Ey</a:t>
            </a:r>
            <a:r>
              <a:rPr lang="en-US" b="1" dirty="0" smtClean="0">
                <a:solidFill>
                  <a:srgbClr val="A40000"/>
                </a:solidFill>
              </a:rPr>
              <a:t> </a:t>
            </a:r>
            <a:r>
              <a:rPr lang="en-US" b="1" dirty="0" err="1" smtClean="0">
                <a:solidFill>
                  <a:srgbClr val="A40000"/>
                </a:solidFill>
              </a:rPr>
              <a:t>NoTES</a:t>
            </a:r>
            <a:endParaRPr lang="en-US" b="1" dirty="0">
              <a:solidFill>
                <a:srgbClr val="A40000"/>
              </a:solidFill>
            </a:endParaRPr>
          </a:p>
        </p:txBody>
      </p:sp>
      <p:sp>
        <p:nvSpPr>
          <p:cNvPr id="7" name="Slide Number Placeholder 6"/>
          <p:cNvSpPr>
            <a:spLocks noGrp="1"/>
          </p:cNvSpPr>
          <p:nvPr>
            <p:ph type="sldNum" sz="quarter" idx="12"/>
          </p:nvPr>
        </p:nvSpPr>
        <p:spPr>
          <a:xfrm>
            <a:off x="4914900" y="8765687"/>
            <a:ext cx="1600200" cy="486833"/>
          </a:xfrm>
        </p:spPr>
        <p:txBody>
          <a:bodyPr/>
          <a:lstStyle/>
          <a:p>
            <a:r>
              <a:rPr lang="en-US" dirty="0" smtClean="0"/>
              <a:t>26</a:t>
            </a:r>
            <a:endParaRPr lang="en-US" dirty="0"/>
          </a:p>
        </p:txBody>
      </p:sp>
      <p:sp>
        <p:nvSpPr>
          <p:cNvPr id="8" name="Rounded Rectangle 7"/>
          <p:cNvSpPr/>
          <p:nvPr/>
        </p:nvSpPr>
        <p:spPr>
          <a:xfrm>
            <a:off x="1196752" y="1259632"/>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AQAR preparation</a:t>
            </a:r>
            <a:endParaRPr lang="en-US" sz="1400" b="1" dirty="0"/>
          </a:p>
        </p:txBody>
      </p:sp>
      <p:sp>
        <p:nvSpPr>
          <p:cNvPr id="9" name="TextBox 8"/>
          <p:cNvSpPr txBox="1"/>
          <p:nvPr/>
        </p:nvSpPr>
        <p:spPr>
          <a:xfrm>
            <a:off x="1196752" y="1691680"/>
            <a:ext cx="5544616" cy="523220"/>
          </a:xfrm>
          <a:prstGeom prst="rect">
            <a:avLst/>
          </a:prstGeom>
          <a:noFill/>
        </p:spPr>
        <p:txBody>
          <a:bodyPr wrap="square" rtlCol="0">
            <a:spAutoFit/>
          </a:bodyPr>
          <a:lstStyle/>
          <a:p>
            <a:r>
              <a:rPr lang="en-US" sz="1400" dirty="0"/>
              <a:t>We have prepared </a:t>
            </a:r>
            <a:r>
              <a:rPr lang="en-US" sz="1400" b="1" dirty="0"/>
              <a:t>AQAR </a:t>
            </a:r>
            <a:r>
              <a:rPr lang="en-US" sz="1400" dirty="0"/>
              <a:t>for Academic Year </a:t>
            </a:r>
            <a:r>
              <a:rPr lang="en-US" sz="1400" b="1" dirty="0"/>
              <a:t>2019-20</a:t>
            </a:r>
            <a:r>
              <a:rPr lang="en-US" sz="1400" dirty="0"/>
              <a:t> which is </a:t>
            </a:r>
            <a:r>
              <a:rPr lang="en-US" sz="1400" dirty="0" smtClean="0"/>
              <a:t>an initiation for accreditation of this institute through </a:t>
            </a:r>
            <a:r>
              <a:rPr lang="en-US" sz="1400" b="1" dirty="0" smtClean="0"/>
              <a:t>NAAC</a:t>
            </a:r>
            <a:r>
              <a:rPr lang="en-US" sz="1400" dirty="0" smtClean="0"/>
              <a:t> in near future.</a:t>
            </a:r>
          </a:p>
        </p:txBody>
      </p:sp>
      <p:sp>
        <p:nvSpPr>
          <p:cNvPr id="10" name="Rounded Rectangle 9"/>
          <p:cNvSpPr/>
          <p:nvPr/>
        </p:nvSpPr>
        <p:spPr>
          <a:xfrm>
            <a:off x="1196752" y="2195736"/>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NPTEL local Chapter</a:t>
            </a:r>
            <a:endParaRPr lang="en-US" sz="1400" b="1" dirty="0"/>
          </a:p>
        </p:txBody>
      </p:sp>
      <p:sp>
        <p:nvSpPr>
          <p:cNvPr id="12" name="TextBox 11"/>
          <p:cNvSpPr txBox="1"/>
          <p:nvPr/>
        </p:nvSpPr>
        <p:spPr>
          <a:xfrm>
            <a:off x="1254224" y="2680628"/>
            <a:ext cx="5487144" cy="523220"/>
          </a:xfrm>
          <a:prstGeom prst="rect">
            <a:avLst/>
          </a:prstGeom>
          <a:noFill/>
        </p:spPr>
        <p:txBody>
          <a:bodyPr wrap="square" rtlCol="0">
            <a:spAutoFit/>
          </a:bodyPr>
          <a:lstStyle/>
          <a:p>
            <a:r>
              <a:rPr lang="en-US" sz="1400" dirty="0" smtClean="0"/>
              <a:t>We are proud to announce that the institute has been registered as a </a:t>
            </a:r>
            <a:r>
              <a:rPr lang="en-US" sz="1400" b="1" dirty="0" smtClean="0"/>
              <a:t>NPTEL local chapter </a:t>
            </a:r>
            <a:r>
              <a:rPr lang="en-US" sz="1400" dirty="0" smtClean="0"/>
              <a:t>through SWAYAM. portal.</a:t>
            </a:r>
            <a:endParaRPr lang="en-US" sz="1400" dirty="0"/>
          </a:p>
        </p:txBody>
      </p:sp>
      <p:sp>
        <p:nvSpPr>
          <p:cNvPr id="13" name="Rounded Rectangle 12"/>
          <p:cNvSpPr/>
          <p:nvPr/>
        </p:nvSpPr>
        <p:spPr>
          <a:xfrm>
            <a:off x="1196752" y="3203848"/>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Reduced  Admission fees </a:t>
            </a:r>
            <a:endParaRPr lang="en-US" sz="1400" b="1" dirty="0"/>
          </a:p>
        </p:txBody>
      </p:sp>
      <p:sp>
        <p:nvSpPr>
          <p:cNvPr id="15" name="Rectangle 14"/>
          <p:cNvSpPr/>
          <p:nvPr/>
        </p:nvSpPr>
        <p:spPr>
          <a:xfrm>
            <a:off x="1254224" y="3688740"/>
            <a:ext cx="5487144" cy="523220"/>
          </a:xfrm>
          <a:prstGeom prst="rect">
            <a:avLst/>
          </a:prstGeom>
        </p:spPr>
        <p:txBody>
          <a:bodyPr wrap="square">
            <a:spAutoFit/>
          </a:bodyPr>
          <a:lstStyle/>
          <a:p>
            <a:r>
              <a:rPr lang="en-US" sz="1400" dirty="0"/>
              <a:t>Eyeing on the Challenged economic situation the college has decided to </a:t>
            </a:r>
            <a:r>
              <a:rPr lang="en-US" sz="1400" b="1" dirty="0"/>
              <a:t>waive sessional fees </a:t>
            </a:r>
            <a:r>
              <a:rPr lang="en-US" sz="1400" dirty="0"/>
              <a:t>for the current semester.  </a:t>
            </a:r>
          </a:p>
        </p:txBody>
      </p:sp>
      <p:sp>
        <p:nvSpPr>
          <p:cNvPr id="16" name="Rounded Rectangle 15"/>
          <p:cNvSpPr/>
          <p:nvPr/>
        </p:nvSpPr>
        <p:spPr>
          <a:xfrm>
            <a:off x="1196752" y="4211960"/>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Hassle free form fill-up &amp; Admission</a:t>
            </a:r>
          </a:p>
        </p:txBody>
      </p:sp>
      <p:sp>
        <p:nvSpPr>
          <p:cNvPr id="17" name="TextBox 16"/>
          <p:cNvSpPr txBox="1"/>
          <p:nvPr/>
        </p:nvSpPr>
        <p:spPr>
          <a:xfrm>
            <a:off x="1330424" y="4697432"/>
            <a:ext cx="5410944" cy="738664"/>
          </a:xfrm>
          <a:prstGeom prst="rect">
            <a:avLst/>
          </a:prstGeom>
          <a:noFill/>
        </p:spPr>
        <p:txBody>
          <a:bodyPr wrap="square" rtlCol="0">
            <a:spAutoFit/>
          </a:bodyPr>
          <a:lstStyle/>
          <a:p>
            <a:r>
              <a:rPr lang="en-US" sz="1400" dirty="0" smtClean="0"/>
              <a:t>Due to pandemic of COVID-19, college has launched a </a:t>
            </a:r>
            <a:r>
              <a:rPr lang="en-US" sz="1400" b="1" dirty="0" smtClean="0"/>
              <a:t>hassle-free</a:t>
            </a:r>
            <a:r>
              <a:rPr lang="en-US" sz="1400" dirty="0" smtClean="0"/>
              <a:t> online Admission &amp;  form-fill up portal along with fees payment with an option to check subject combinations and mobile number.</a:t>
            </a:r>
            <a:endParaRPr lang="en-US" sz="1400" dirty="0"/>
          </a:p>
        </p:txBody>
      </p:sp>
      <p:sp>
        <p:nvSpPr>
          <p:cNvPr id="18" name="Rounded Rectangle 17"/>
          <p:cNvSpPr/>
          <p:nvPr/>
        </p:nvSpPr>
        <p:spPr>
          <a:xfrm>
            <a:off x="1196752" y="5436096"/>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Student  data management </a:t>
            </a:r>
          </a:p>
        </p:txBody>
      </p:sp>
      <p:sp>
        <p:nvSpPr>
          <p:cNvPr id="19" name="TextBox 18"/>
          <p:cNvSpPr txBox="1"/>
          <p:nvPr/>
        </p:nvSpPr>
        <p:spPr>
          <a:xfrm>
            <a:off x="1360488" y="5921568"/>
            <a:ext cx="5380880" cy="738664"/>
          </a:xfrm>
          <a:prstGeom prst="rect">
            <a:avLst/>
          </a:prstGeom>
          <a:noFill/>
        </p:spPr>
        <p:txBody>
          <a:bodyPr wrap="square" rtlCol="0">
            <a:spAutoFit/>
          </a:bodyPr>
          <a:lstStyle/>
          <a:p>
            <a:r>
              <a:rPr lang="en-US" sz="1400" dirty="0" smtClean="0"/>
              <a:t>Students are always the backbone of an educational institution. To preserve their data, the college is in   a process of developing a student management software in web version.</a:t>
            </a:r>
            <a:endParaRPr lang="en-US" sz="1400" dirty="0"/>
          </a:p>
        </p:txBody>
      </p:sp>
      <p:sp>
        <p:nvSpPr>
          <p:cNvPr id="20" name="Rounded Rectangle 19"/>
          <p:cNvSpPr/>
          <p:nvPr/>
        </p:nvSpPr>
        <p:spPr>
          <a:xfrm>
            <a:off x="1196752" y="7884368"/>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Solar cell installation</a:t>
            </a:r>
            <a:endParaRPr lang="en-US" sz="1400" b="1" dirty="0"/>
          </a:p>
        </p:txBody>
      </p:sp>
      <p:sp>
        <p:nvSpPr>
          <p:cNvPr id="21" name="TextBox 20"/>
          <p:cNvSpPr txBox="1"/>
          <p:nvPr/>
        </p:nvSpPr>
        <p:spPr>
          <a:xfrm>
            <a:off x="1422364" y="8388424"/>
            <a:ext cx="5246996" cy="523220"/>
          </a:xfrm>
          <a:prstGeom prst="rect">
            <a:avLst/>
          </a:prstGeom>
          <a:noFill/>
        </p:spPr>
        <p:txBody>
          <a:bodyPr wrap="square" rtlCol="0">
            <a:spAutoFit/>
          </a:bodyPr>
          <a:lstStyle/>
          <a:p>
            <a:r>
              <a:rPr lang="en-US" sz="1400" dirty="0" smtClean="0"/>
              <a:t>Initiation for installation of Solar cell in Electrical grid of the college as a measure of renewable energy at its best use. </a:t>
            </a:r>
            <a:endParaRPr lang="en-US" sz="1400" dirty="0"/>
          </a:p>
        </p:txBody>
      </p:sp>
      <p:sp>
        <p:nvSpPr>
          <p:cNvPr id="22" name="Rounded Rectangle 21"/>
          <p:cNvSpPr/>
          <p:nvPr/>
        </p:nvSpPr>
        <p:spPr>
          <a:xfrm>
            <a:off x="1212518" y="6660232"/>
            <a:ext cx="4248472" cy="493204"/>
          </a:xfrm>
          <a:prstGeom prst="round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Outcome based educational parameters </a:t>
            </a:r>
            <a:endParaRPr lang="en-US" sz="1400" b="1" dirty="0"/>
          </a:p>
        </p:txBody>
      </p:sp>
      <p:sp>
        <p:nvSpPr>
          <p:cNvPr id="23" name="TextBox 22"/>
          <p:cNvSpPr txBox="1"/>
          <p:nvPr/>
        </p:nvSpPr>
        <p:spPr>
          <a:xfrm>
            <a:off x="1395056" y="7145704"/>
            <a:ext cx="5274304" cy="738664"/>
          </a:xfrm>
          <a:prstGeom prst="rect">
            <a:avLst/>
          </a:prstGeom>
          <a:noFill/>
        </p:spPr>
        <p:txBody>
          <a:bodyPr wrap="square" rtlCol="0">
            <a:spAutoFit/>
          </a:bodyPr>
          <a:lstStyle/>
          <a:p>
            <a:r>
              <a:rPr lang="en-US" sz="1400" dirty="0" smtClean="0"/>
              <a:t>The college strictly adheres to  the outcome based educational parameters with preparation of course outcome, lesson plan and graduate attributes.</a:t>
            </a:r>
            <a:endParaRPr lang="en-US" sz="1400" dirty="0"/>
          </a:p>
        </p:txBody>
      </p:sp>
    </p:spTree>
    <p:extLst>
      <p:ext uri="{BB962C8B-B14F-4D97-AF65-F5344CB8AC3E}">
        <p14:creationId xmlns:p14="http://schemas.microsoft.com/office/powerpoint/2010/main" val="3698819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0217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Admission brochure 2021-22 </a:t>
            </a:r>
          </a:p>
        </p:txBody>
      </p:sp>
      <p:sp>
        <p:nvSpPr>
          <p:cNvPr id="6" name="Rectangle 5"/>
          <p:cNvSpPr/>
          <p:nvPr/>
        </p:nvSpPr>
        <p:spPr>
          <a:xfrm>
            <a:off x="26436" y="30217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R</a:t>
            </a:r>
            <a:r>
              <a:rPr lang="en-US" b="1" dirty="0" smtClean="0">
                <a:solidFill>
                  <a:srgbClr val="A40000"/>
                </a:solidFill>
              </a:rPr>
              <a:t>OADMAP</a:t>
            </a:r>
            <a:endParaRPr lang="en-US" b="1" dirty="0">
              <a:solidFill>
                <a:srgbClr val="A4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99506383"/>
              </p:ext>
            </p:extLst>
          </p:nvPr>
        </p:nvGraphicFramePr>
        <p:xfrm>
          <a:off x="1187152" y="1140370"/>
          <a:ext cx="5410200" cy="7798528"/>
        </p:xfrm>
        <a:graphic>
          <a:graphicData uri="http://schemas.openxmlformats.org/drawingml/2006/table">
            <a:tbl>
              <a:tblPr firstRow="1" bandRow="1">
                <a:tableStyleId>{72833802-FEF1-4C79-8D5D-14CF1EAF98D9}</a:tableStyleId>
              </a:tblPr>
              <a:tblGrid>
                <a:gridCol w="989856"/>
                <a:gridCol w="3277344"/>
                <a:gridCol w="1143000"/>
              </a:tblGrid>
              <a:tr h="363176">
                <a:tc>
                  <a:txBody>
                    <a:bodyPr/>
                    <a:lstStyle/>
                    <a:p>
                      <a:r>
                        <a:rPr lang="en-US" dirty="0" smtClean="0"/>
                        <a:t>Sl. No.</a:t>
                      </a:r>
                      <a:endParaRPr lang="en-US"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4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mn-ea"/>
                          <a:cs typeface="+mn-cs"/>
                        </a:rPr>
                        <a:t>Content</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40000"/>
                    </a:solidFill>
                  </a:tcPr>
                </a:tc>
                <a:tc>
                  <a:txBody>
                    <a:bodyPr/>
                    <a:lstStyle/>
                    <a:p>
                      <a:r>
                        <a:rPr lang="en-US" dirty="0" smtClean="0"/>
                        <a:t>Page No.</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A40000"/>
                    </a:solidFill>
                  </a:tcPr>
                </a:tc>
              </a:tr>
              <a:tr h="354922">
                <a:tc>
                  <a:txBody>
                    <a:bodyPr/>
                    <a:lstStyle/>
                    <a:p>
                      <a:r>
                        <a:rPr lang="en-US" sz="1400" dirty="0" smtClean="0"/>
                        <a:t>5</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Students' Corner</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US" sz="1400" dirty="0" smtClean="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300" kern="1200" dirty="0" smtClean="0">
                          <a:solidFill>
                            <a:prstClr val="black"/>
                          </a:solidFill>
                          <a:latin typeface="+mn-lt"/>
                          <a:ea typeface="+mn-ea"/>
                          <a:cs typeface="+mn-cs"/>
                        </a:rPr>
                        <a:t>           Facilities in Brief </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300" kern="1200" dirty="0" smtClean="0">
                          <a:solidFill>
                            <a:prstClr val="black"/>
                          </a:solidFill>
                          <a:latin typeface="+mn-lt"/>
                          <a:ea typeface="+mn-ea"/>
                          <a:cs typeface="+mn-cs"/>
                        </a:rPr>
                        <a:t>           Library</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300" kern="1200" dirty="0" smtClean="0">
                          <a:solidFill>
                            <a:prstClr val="black"/>
                          </a:solidFill>
                          <a:latin typeface="+mn-lt"/>
                          <a:ea typeface="+mn-ea"/>
                          <a:cs typeface="+mn-cs"/>
                        </a:rPr>
                        <a:t>           Smart Classroom &amp; Auditorium</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Science  &amp; Computer Laboratory</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Co-curricular Activities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US" sz="1400" dirty="0" smtClean="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Sports</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           Outreach</a:t>
                      </a:r>
                      <a:r>
                        <a:rPr lang="en-US" sz="1300" kern="1200" baseline="0" dirty="0" smtClean="0">
                          <a:solidFill>
                            <a:prstClr val="black"/>
                          </a:solidFill>
                          <a:latin typeface="+mn-lt"/>
                          <a:ea typeface="+mn-ea"/>
                          <a:cs typeface="+mn-cs"/>
                        </a:rPr>
                        <a:t> activities</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19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           Cultural Events</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6</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Teaching-learning</a:t>
                      </a:r>
                      <a:r>
                        <a:rPr lang="en-US" sz="1300" kern="1200" baseline="0" dirty="0" smtClean="0">
                          <a:solidFill>
                            <a:prstClr val="black"/>
                          </a:solidFill>
                          <a:latin typeface="+mn-lt"/>
                          <a:ea typeface="+mn-ea"/>
                          <a:cs typeface="+mn-cs"/>
                        </a:rPr>
                        <a:t> </a:t>
                      </a:r>
                      <a:r>
                        <a:rPr lang="en-US" sz="1300" kern="1200" dirty="0" smtClean="0">
                          <a:solidFill>
                            <a:prstClr val="black"/>
                          </a:solidFill>
                          <a:latin typeface="+mn-lt"/>
                          <a:ea typeface="+mn-ea"/>
                          <a:cs typeface="+mn-cs"/>
                        </a:rPr>
                        <a:t>during pandemic</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21,22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7</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Green &amp;</a:t>
                      </a:r>
                      <a:r>
                        <a:rPr lang="en-US" sz="1300" kern="1200" baseline="0" dirty="0" smtClean="0">
                          <a:solidFill>
                            <a:prstClr val="black"/>
                          </a:solidFill>
                          <a:latin typeface="+mn-lt"/>
                          <a:ea typeface="+mn-ea"/>
                          <a:cs typeface="+mn-cs"/>
                        </a:rPr>
                        <a:t> Clean</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23,24</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8</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NSOU</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9</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Institutional Governance</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4092">
                <a:tc>
                  <a:txBody>
                    <a:bodyPr/>
                    <a:lstStyle/>
                    <a:p>
                      <a:r>
                        <a:rPr lang="en-US" sz="1400" dirty="0" smtClean="0"/>
                        <a:t>10</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IQAC</a:t>
                      </a:r>
                      <a:endParaRPr lang="en-US" sz="1300" kern="1200" dirty="0">
                        <a:solidFill>
                          <a:prstClr val="black"/>
                        </a:solidFill>
                        <a:latin typeface="+mn-lt"/>
                        <a:ea typeface="+mn-ea"/>
                        <a:cs typeface="+mn-cs"/>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27</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11</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defTabSz="914400" rtl="0" eaLnBrk="1" latinLnBrk="0" hangingPunct="1">
                        <a:buFontTx/>
                        <a:buNone/>
                      </a:pPr>
                      <a:r>
                        <a:rPr lang="en-US" sz="1300" kern="1200" dirty="0" smtClean="0">
                          <a:solidFill>
                            <a:prstClr val="black"/>
                          </a:solidFill>
                          <a:latin typeface="+mn-lt"/>
                          <a:ea typeface="+mn-ea"/>
                          <a:cs typeface="+mn-cs"/>
                        </a:rPr>
                        <a:t>College Rules &amp; Regulations</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28</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65158">
                <a:tc>
                  <a:txBody>
                    <a:bodyPr/>
                    <a:lstStyle/>
                    <a:p>
                      <a:r>
                        <a:rPr lang="en-US" sz="1400" dirty="0" smtClean="0"/>
                        <a:t>12</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Eligibility Criteria &amp; Index calculation</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29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13</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Detailed seat distribution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30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14</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Subject Combinations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31</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15</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 Fee Structure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32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16</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Projected reach</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33</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54922">
                <a:tc>
                  <a:txBody>
                    <a:bodyPr/>
                    <a:lstStyle/>
                    <a:p>
                      <a:r>
                        <a:rPr lang="en-US" sz="1400" dirty="0" smtClean="0"/>
                        <a:t>17</a:t>
                      </a:r>
                      <a:endParaRPr lang="en-US" sz="14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kern="1200" dirty="0" smtClean="0">
                          <a:solidFill>
                            <a:prstClr val="black"/>
                          </a:solidFill>
                          <a:latin typeface="+mn-lt"/>
                          <a:ea typeface="+mn-ea"/>
                          <a:cs typeface="+mn-cs"/>
                        </a:rPr>
                        <a:t>Concluding Remarks	</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US" sz="1400" dirty="0" smtClean="0"/>
                        <a:t>34</a:t>
                      </a:r>
                      <a:endParaRPr lang="en-US" sz="14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520923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ea typeface="Calibri" pitchFamily="34" charset="0"/>
                <a:cs typeface="Times New Roman" pitchFamily="18" charset="0"/>
              </a:rPr>
              <a:t>Internal </a:t>
            </a:r>
            <a:r>
              <a:rPr lang="en-US" sz="2000" b="1" dirty="0">
                <a:solidFill>
                  <a:schemeClr val="bg1"/>
                </a:solidFill>
                <a:ea typeface="Calibri" pitchFamily="34" charset="0"/>
                <a:cs typeface="Times New Roman" pitchFamily="18" charset="0"/>
              </a:rPr>
              <a:t>Quality Assurance </a:t>
            </a:r>
            <a:r>
              <a:rPr lang="en-US" sz="2000" b="1" dirty="0" smtClean="0">
                <a:solidFill>
                  <a:schemeClr val="bg1"/>
                </a:solidFill>
                <a:ea typeface="Calibri" pitchFamily="34" charset="0"/>
                <a:cs typeface="Times New Roman" pitchFamily="18" charset="0"/>
              </a:rPr>
              <a:t>Cell</a:t>
            </a:r>
            <a:endParaRPr lang="en-US" sz="2000" b="1" dirty="0" smtClean="0">
              <a:solidFill>
                <a:schemeClr val="bg1"/>
              </a:solidFill>
            </a:endParaRPr>
          </a:p>
        </p:txBody>
      </p:sp>
      <p:sp>
        <p:nvSpPr>
          <p:cNvPr id="6" name="Rectangle 5"/>
          <p:cNvSpPr/>
          <p:nvPr/>
        </p:nvSpPr>
        <p:spPr>
          <a:xfrm>
            <a:off x="26436" y="381001"/>
            <a:ext cx="1060579" cy="3886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I</a:t>
            </a:r>
            <a:r>
              <a:rPr lang="en-US" b="1" dirty="0" smtClean="0">
                <a:solidFill>
                  <a:srgbClr val="A40000"/>
                </a:solidFill>
              </a:rPr>
              <a:t>QAC</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27</a:t>
            </a:r>
            <a:endParaRPr lang="en-US" dirty="0"/>
          </a:p>
        </p:txBody>
      </p:sp>
      <p:sp>
        <p:nvSpPr>
          <p:cNvPr id="2" name="Rectangle 1"/>
          <p:cNvSpPr/>
          <p:nvPr/>
        </p:nvSpPr>
        <p:spPr>
          <a:xfrm>
            <a:off x="1106064" y="1199287"/>
            <a:ext cx="5523335" cy="830997"/>
          </a:xfrm>
          <a:prstGeom prst="rect">
            <a:avLst/>
          </a:prstGeom>
        </p:spPr>
        <p:txBody>
          <a:bodyPr wrap="square">
            <a:spAutoFit/>
          </a:bodyPr>
          <a:lstStyle/>
          <a:p>
            <a:pPr lvl="0" algn="just" eaLnBrk="0" fontAlgn="base" hangingPunct="0">
              <a:spcBef>
                <a:spcPct val="0"/>
              </a:spcBef>
              <a:spcAft>
                <a:spcPct val="0"/>
              </a:spcAft>
            </a:pPr>
            <a:r>
              <a:rPr lang="en-US" sz="1600" dirty="0">
                <a:ea typeface="Calibri" pitchFamily="34" charset="0"/>
                <a:cs typeface="Times New Roman" pitchFamily="18" charset="0"/>
              </a:rPr>
              <a:t>The College  has a very dynamic Internal Quality Assurance Cell (IQAC) composed with renowned figures ranging from Academicians to Physicians. Here is details of the same. </a:t>
            </a:r>
            <a:endParaRPr lang="en-US" sz="1600" dirty="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673033546"/>
              </p:ext>
            </p:extLst>
          </p:nvPr>
        </p:nvGraphicFramePr>
        <p:xfrm>
          <a:off x="1258464" y="2125534"/>
          <a:ext cx="5218536" cy="6193710"/>
        </p:xfrm>
        <a:graphic>
          <a:graphicData uri="http://schemas.openxmlformats.org/drawingml/2006/table">
            <a:tbl>
              <a:tblPr firstRow="1" bandRow="1">
                <a:tableStyleId>{5940675A-B579-460E-94D1-54222C63F5DA}</a:tableStyleId>
              </a:tblPr>
              <a:tblGrid>
                <a:gridCol w="646536"/>
                <a:gridCol w="2057400"/>
                <a:gridCol w="2514600"/>
              </a:tblGrid>
              <a:tr h="312866">
                <a:tc>
                  <a:txBody>
                    <a:bodyPr/>
                    <a:lstStyle/>
                    <a:p>
                      <a:pPr algn="ctr"/>
                      <a:r>
                        <a:rPr lang="en-US" sz="1200" dirty="0" err="1" smtClean="0"/>
                        <a:t>Sl</a:t>
                      </a:r>
                      <a:r>
                        <a:rPr lang="en-US" sz="1200" dirty="0" smtClean="0"/>
                        <a:t> no</a:t>
                      </a:r>
                      <a:endParaRPr lang="en-US" sz="1200" dirty="0"/>
                    </a:p>
                  </a:txBody>
                  <a:tcPr marL="121920" marR="12192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IQAC chair(s)</a:t>
                      </a:r>
                      <a:endParaRPr lang="en-US" sz="1200" b="1" dirty="0"/>
                    </a:p>
                  </a:txBody>
                  <a:tcPr marL="121920" marR="12192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smtClean="0"/>
                        <a:t>Name</a:t>
                      </a:r>
                      <a:r>
                        <a:rPr lang="en-US" sz="1200" b="1" baseline="0" dirty="0" smtClean="0"/>
                        <a:t> of the Officer</a:t>
                      </a:r>
                      <a:endParaRPr lang="en-US" sz="1200" b="1" dirty="0"/>
                    </a:p>
                  </a:txBody>
                  <a:tcPr marL="121920" marR="12192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4090">
                <a:tc>
                  <a:txBody>
                    <a:bodyPr/>
                    <a:lstStyle/>
                    <a:p>
                      <a:r>
                        <a:rPr lang="en-US" sz="1200" dirty="0" smtClean="0"/>
                        <a:t>1.</a:t>
                      </a:r>
                      <a:endParaRPr lang="en-US" sz="1200" dirty="0"/>
                    </a:p>
                  </a:txBody>
                  <a:tcPr marL="121920" marR="12192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200" b="1" dirty="0" smtClean="0">
                          <a:effectLst/>
                        </a:rPr>
                        <a:t>Ex Officio Chairperson </a:t>
                      </a:r>
                      <a:endParaRPr lang="en-US" sz="1200" b="1" dirty="0"/>
                    </a:p>
                  </a:txBody>
                  <a:tcPr marL="121920" marR="12192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effectLst/>
                        </a:rPr>
                        <a:t>Dr. </a:t>
                      </a:r>
                      <a:r>
                        <a:rPr lang="en-US" sz="1200" b="1" dirty="0" err="1" smtClean="0">
                          <a:effectLst/>
                        </a:rPr>
                        <a:t>Krishnendu</a:t>
                      </a:r>
                      <a:r>
                        <a:rPr lang="en-US" sz="1200" b="1" dirty="0" smtClean="0">
                          <a:effectLst/>
                        </a:rPr>
                        <a:t> </a:t>
                      </a:r>
                      <a:r>
                        <a:rPr lang="en-US" sz="1200" b="1" dirty="0" err="1" smtClean="0">
                          <a:effectLst/>
                        </a:rPr>
                        <a:t>Dutta</a:t>
                      </a:r>
                      <a:r>
                        <a:rPr lang="en-US" sz="1200" b="1" dirty="0" smtClean="0">
                          <a:effectLst/>
                        </a:rPr>
                        <a:t>, Principal, Government General Degree College , </a:t>
                      </a:r>
                      <a:r>
                        <a:rPr lang="en-US" sz="1200" b="1" dirty="0" err="1" smtClean="0">
                          <a:effectLst/>
                        </a:rPr>
                        <a:t>Kalna</a:t>
                      </a:r>
                      <a:r>
                        <a:rPr lang="en-US" sz="1200" b="1" dirty="0" smtClean="0">
                          <a:effectLst/>
                        </a:rPr>
                        <a:t>-I</a:t>
                      </a:r>
                    </a:p>
                  </a:txBody>
                  <a:tcPr marL="121920" marR="12192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39338">
                <a:tc>
                  <a:txBody>
                    <a:bodyPr/>
                    <a:lstStyle/>
                    <a:p>
                      <a:r>
                        <a:rPr lang="en-US" sz="1200" dirty="0" smtClean="0"/>
                        <a:t>2.</a:t>
                      </a:r>
                      <a:endParaRPr lang="en-US" sz="1200"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smtClean="0">
                          <a:effectLst/>
                        </a:rPr>
                        <a:t>Senior Administrative Officer</a:t>
                      </a: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effectLst/>
                        </a:rPr>
                        <a:t>Dr. </a:t>
                      </a:r>
                      <a:r>
                        <a:rPr lang="en-US" sz="1200" b="1" dirty="0" err="1" smtClean="0">
                          <a:effectLst/>
                        </a:rPr>
                        <a:t>Santanu</a:t>
                      </a:r>
                      <a:r>
                        <a:rPr lang="en-US" sz="1200" b="1" dirty="0" smtClean="0">
                          <a:effectLst/>
                        </a:rPr>
                        <a:t> </a:t>
                      </a:r>
                      <a:r>
                        <a:rPr lang="en-US" sz="1200" b="1" dirty="0" err="1" smtClean="0">
                          <a:effectLst/>
                        </a:rPr>
                        <a:t>Chakrabarty</a:t>
                      </a:r>
                      <a:r>
                        <a:rPr lang="en-US" sz="1200" b="1" dirty="0" smtClean="0">
                          <a:effectLst/>
                        </a:rPr>
                        <a:t> , Principal, GGDC, </a:t>
                      </a:r>
                      <a:r>
                        <a:rPr lang="en-US" sz="1200" b="1" dirty="0" err="1" smtClean="0">
                          <a:effectLst/>
                        </a:rPr>
                        <a:t>Singur</a:t>
                      </a:r>
                      <a:r>
                        <a:rPr lang="en-US" sz="1200" b="1" dirty="0" smtClean="0">
                          <a:effectLst/>
                        </a:rPr>
                        <a:t>.</a:t>
                      </a:r>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768842">
                <a:tc>
                  <a:txBody>
                    <a:bodyPr/>
                    <a:lstStyle/>
                    <a:p>
                      <a:r>
                        <a:rPr lang="en-US" sz="1200" dirty="0" smtClean="0"/>
                        <a:t>3.</a:t>
                      </a:r>
                      <a:endParaRPr lang="en-US" sz="1200"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smtClean="0">
                          <a:effectLst/>
                        </a:rPr>
                        <a:t>External Expert </a:t>
                      </a: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effectLst/>
                        </a:rPr>
                        <a:t>Dr. </a:t>
                      </a:r>
                      <a:r>
                        <a:rPr lang="en-US" sz="1200" b="1" dirty="0" err="1" smtClean="0">
                          <a:effectLst/>
                        </a:rPr>
                        <a:t>Sanjoy</a:t>
                      </a:r>
                      <a:r>
                        <a:rPr lang="en-US" sz="1200" b="1" dirty="0" smtClean="0">
                          <a:effectLst/>
                        </a:rPr>
                        <a:t> Kumar Roy ,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effectLst/>
                        </a:rPr>
                        <a:t>Associate Professor . Durgapur Govt.</a:t>
                      </a:r>
                      <a:r>
                        <a:rPr lang="en-US" sz="1200" b="1" baseline="0" dirty="0" smtClean="0">
                          <a:effectLst/>
                        </a:rPr>
                        <a:t> </a:t>
                      </a:r>
                      <a:r>
                        <a:rPr lang="en-US" sz="1200" b="1" dirty="0" smtClean="0">
                          <a:effectLst/>
                        </a:rPr>
                        <a:t>College </a:t>
                      </a:r>
                    </a:p>
                    <a:p>
                      <a:pPr algn="ct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604090">
                <a:tc>
                  <a:txBody>
                    <a:bodyPr/>
                    <a:lstStyle/>
                    <a:p>
                      <a:r>
                        <a:rPr lang="en-US" sz="1200" dirty="0" smtClean="0"/>
                        <a:t>4.</a:t>
                      </a:r>
                      <a:endParaRPr lang="en-US" sz="1200"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smtClean="0">
                          <a:effectLst/>
                        </a:rPr>
                        <a:t>Dignified Person of Society </a:t>
                      </a: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effectLst/>
                        </a:rPr>
                        <a:t>Dr. Krishna Ch. </a:t>
                      </a:r>
                      <a:r>
                        <a:rPr lang="en-US" sz="1200" b="1" dirty="0" err="1" smtClean="0">
                          <a:effectLst/>
                        </a:rPr>
                        <a:t>Barai</a:t>
                      </a:r>
                      <a:r>
                        <a:rPr lang="en-US" sz="1200" b="1" dirty="0" smtClean="0">
                          <a:effectLst/>
                        </a:rPr>
                        <a:t>, Superintendent, </a:t>
                      </a:r>
                      <a:r>
                        <a:rPr lang="en-US" sz="1200" b="1" dirty="0" err="1" smtClean="0">
                          <a:effectLst/>
                        </a:rPr>
                        <a:t>Kalna</a:t>
                      </a:r>
                      <a:r>
                        <a:rPr lang="en-US" sz="1200" b="1" dirty="0" smtClean="0">
                          <a:effectLst/>
                        </a:rPr>
                        <a:t> Hospital</a:t>
                      </a:r>
                    </a:p>
                    <a:p>
                      <a:pPr algn="ct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2734882">
                <a:tc>
                  <a:txBody>
                    <a:bodyPr/>
                    <a:lstStyle/>
                    <a:p>
                      <a:r>
                        <a:rPr lang="en-US" sz="1200" dirty="0" smtClean="0"/>
                        <a:t>5.</a:t>
                      </a:r>
                      <a:endParaRPr lang="en-US" sz="1200"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smtClean="0">
                          <a:effectLst/>
                        </a:rPr>
                        <a:t>Teacher Representatives</a:t>
                      </a: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smtClean="0">
                          <a:effectLst/>
                        </a:rPr>
                        <a:t>i) Dr. Mani Shankar </a:t>
                      </a:r>
                      <a:r>
                        <a:rPr lang="en-US" sz="1200" b="1" dirty="0" err="1" smtClean="0">
                          <a:effectLst/>
                        </a:rPr>
                        <a:t>Mandal</a:t>
                      </a:r>
                      <a:endParaRPr lang="en-US" sz="1200" b="1" dirty="0" smtClean="0">
                        <a:effectLst/>
                      </a:endParaRPr>
                    </a:p>
                    <a:p>
                      <a:pPr marL="0" marR="0" algn="ctr">
                        <a:lnSpc>
                          <a:spcPct val="115000"/>
                        </a:lnSpc>
                        <a:spcBef>
                          <a:spcPts val="0"/>
                        </a:spcBef>
                        <a:spcAft>
                          <a:spcPts val="0"/>
                        </a:spcAft>
                      </a:pPr>
                      <a:r>
                        <a:rPr lang="en-US" sz="1200" b="1" dirty="0" smtClean="0">
                          <a:effectLst/>
                        </a:rPr>
                        <a:t>Asst Prof. Dept of Mathematics</a:t>
                      </a:r>
                    </a:p>
                    <a:p>
                      <a:pPr marL="0" marR="0" algn="ctr">
                        <a:lnSpc>
                          <a:spcPct val="115000"/>
                        </a:lnSpc>
                        <a:spcBef>
                          <a:spcPts val="0"/>
                        </a:spcBef>
                        <a:spcAft>
                          <a:spcPts val="0"/>
                        </a:spcAft>
                      </a:pPr>
                      <a:r>
                        <a:rPr lang="en-US" sz="1200" b="1" dirty="0" smtClean="0">
                          <a:effectLst/>
                        </a:rPr>
                        <a:t>Ii) Smt. </a:t>
                      </a:r>
                      <a:r>
                        <a:rPr lang="en-US" sz="1200" b="1" dirty="0" err="1" smtClean="0">
                          <a:effectLst/>
                        </a:rPr>
                        <a:t>Neetu</a:t>
                      </a:r>
                      <a:r>
                        <a:rPr lang="en-US" sz="1200" b="1" dirty="0" smtClean="0">
                          <a:effectLst/>
                        </a:rPr>
                        <a:t> </a:t>
                      </a:r>
                      <a:r>
                        <a:rPr lang="en-US" sz="1200" b="1" dirty="0" err="1" smtClean="0">
                          <a:effectLst/>
                        </a:rPr>
                        <a:t>Chettri</a:t>
                      </a:r>
                      <a:endParaRPr lang="en-US" sz="1200" b="1" dirty="0" smtClean="0">
                        <a:effectLst/>
                      </a:endParaRPr>
                    </a:p>
                    <a:p>
                      <a:pPr marL="0" marR="0" algn="ctr">
                        <a:lnSpc>
                          <a:spcPct val="115000"/>
                        </a:lnSpc>
                        <a:spcBef>
                          <a:spcPts val="0"/>
                        </a:spcBef>
                        <a:spcAft>
                          <a:spcPts val="0"/>
                        </a:spcAft>
                      </a:pPr>
                      <a:r>
                        <a:rPr lang="en-US" sz="1200" b="1" dirty="0" smtClean="0">
                          <a:effectLst/>
                        </a:rPr>
                        <a:t>Assistant Prof. </a:t>
                      </a:r>
                      <a:r>
                        <a:rPr lang="en-US" sz="1200" b="1" dirty="0" err="1" smtClean="0">
                          <a:effectLst/>
                        </a:rPr>
                        <a:t>Dept</a:t>
                      </a:r>
                      <a:r>
                        <a:rPr lang="en-US" sz="1200" b="1" dirty="0" smtClean="0">
                          <a:effectLst/>
                        </a:rPr>
                        <a:t> of Education </a:t>
                      </a:r>
                    </a:p>
                    <a:p>
                      <a:pPr marL="0" marR="0" algn="ctr">
                        <a:lnSpc>
                          <a:spcPct val="115000"/>
                        </a:lnSpc>
                        <a:spcBef>
                          <a:spcPts val="0"/>
                        </a:spcBef>
                        <a:spcAft>
                          <a:spcPts val="0"/>
                        </a:spcAft>
                      </a:pPr>
                      <a:r>
                        <a:rPr lang="en-US" sz="1200" b="1" dirty="0" smtClean="0">
                          <a:effectLst/>
                        </a:rPr>
                        <a:t>Iii) Dr. </a:t>
                      </a:r>
                      <a:r>
                        <a:rPr lang="en-US" sz="1200" b="1" dirty="0" err="1" smtClean="0">
                          <a:effectLst/>
                        </a:rPr>
                        <a:t>Mahatsab</a:t>
                      </a:r>
                      <a:r>
                        <a:rPr lang="en-US" sz="1200" b="1" dirty="0" smtClean="0">
                          <a:effectLst/>
                        </a:rPr>
                        <a:t> </a:t>
                      </a:r>
                      <a:r>
                        <a:rPr lang="en-US" sz="1200" b="1" dirty="0" err="1" smtClean="0">
                          <a:effectLst/>
                        </a:rPr>
                        <a:t>Mandal</a:t>
                      </a:r>
                      <a:endParaRPr lang="en-US" sz="1200" b="1" dirty="0" smtClean="0">
                        <a:effectLst/>
                      </a:endParaRPr>
                    </a:p>
                    <a:p>
                      <a:pPr marL="0" marR="0" algn="ctr">
                        <a:lnSpc>
                          <a:spcPct val="115000"/>
                        </a:lnSpc>
                        <a:spcBef>
                          <a:spcPts val="0"/>
                        </a:spcBef>
                        <a:spcAft>
                          <a:spcPts val="0"/>
                        </a:spcAft>
                      </a:pPr>
                      <a:r>
                        <a:rPr lang="en-US" sz="1200" b="1" dirty="0" smtClean="0">
                          <a:effectLst/>
                        </a:rPr>
                        <a:t>Assistant Prof. </a:t>
                      </a:r>
                      <a:r>
                        <a:rPr lang="en-US" sz="1200" b="1" dirty="0" err="1" smtClean="0">
                          <a:effectLst/>
                        </a:rPr>
                        <a:t>Dept</a:t>
                      </a:r>
                      <a:r>
                        <a:rPr lang="en-US" sz="1200" b="1" dirty="0" smtClean="0">
                          <a:effectLst/>
                        </a:rPr>
                        <a:t> of Physics </a:t>
                      </a:r>
                    </a:p>
                    <a:p>
                      <a:pPr marL="0" marR="0" algn="ctr">
                        <a:lnSpc>
                          <a:spcPct val="115000"/>
                        </a:lnSpc>
                        <a:spcBef>
                          <a:spcPts val="0"/>
                        </a:spcBef>
                        <a:spcAft>
                          <a:spcPts val="0"/>
                        </a:spcAft>
                      </a:pPr>
                      <a:r>
                        <a:rPr lang="en-US" sz="1200" b="1" dirty="0" smtClean="0">
                          <a:effectLst/>
                        </a:rPr>
                        <a:t>Iv) Dr. </a:t>
                      </a:r>
                      <a:r>
                        <a:rPr lang="en-US" sz="1200" b="1" dirty="0" err="1" smtClean="0">
                          <a:effectLst/>
                        </a:rPr>
                        <a:t>Subrata</a:t>
                      </a:r>
                      <a:r>
                        <a:rPr lang="en-US" sz="1200" b="1" dirty="0" smtClean="0">
                          <a:effectLst/>
                        </a:rPr>
                        <a:t> Das</a:t>
                      </a:r>
                    </a:p>
                    <a:p>
                      <a:pPr marL="0" marR="0" algn="ctr">
                        <a:lnSpc>
                          <a:spcPct val="115000"/>
                        </a:lnSpc>
                        <a:spcBef>
                          <a:spcPts val="0"/>
                        </a:spcBef>
                        <a:spcAft>
                          <a:spcPts val="0"/>
                        </a:spcAft>
                      </a:pPr>
                      <a:r>
                        <a:rPr lang="en-US" sz="1200" b="1" dirty="0" smtClean="0">
                          <a:effectLst/>
                        </a:rPr>
                        <a:t>Assistant Prof. Dept of Bengali </a:t>
                      </a:r>
                    </a:p>
                    <a:p>
                      <a:pPr marL="0" marR="0" algn="ctr">
                        <a:lnSpc>
                          <a:spcPct val="115000"/>
                        </a:lnSpc>
                        <a:spcBef>
                          <a:spcPts val="0"/>
                        </a:spcBef>
                        <a:spcAft>
                          <a:spcPts val="0"/>
                        </a:spcAft>
                      </a:pPr>
                      <a:r>
                        <a:rPr lang="en-US" sz="1200" b="1" dirty="0" smtClean="0">
                          <a:effectLst/>
                        </a:rPr>
                        <a:t>V) Dr. </a:t>
                      </a:r>
                      <a:r>
                        <a:rPr lang="en-US" sz="1200" b="1" dirty="0" err="1" smtClean="0">
                          <a:effectLst/>
                        </a:rPr>
                        <a:t>Bidyut</a:t>
                      </a:r>
                      <a:r>
                        <a:rPr lang="en-US" sz="1200" b="1" dirty="0" smtClean="0">
                          <a:effectLst/>
                        </a:rPr>
                        <a:t> Kumar Das</a:t>
                      </a:r>
                    </a:p>
                    <a:p>
                      <a:pPr marL="0" marR="0" algn="ctr">
                        <a:lnSpc>
                          <a:spcPct val="115000"/>
                        </a:lnSpc>
                        <a:spcBef>
                          <a:spcPts val="0"/>
                        </a:spcBef>
                        <a:spcAft>
                          <a:spcPts val="0"/>
                        </a:spcAft>
                      </a:pPr>
                      <a:r>
                        <a:rPr lang="en-US" sz="1200" b="1" dirty="0" smtClean="0">
                          <a:effectLst/>
                        </a:rPr>
                        <a:t>Assistant Prof. </a:t>
                      </a:r>
                      <a:r>
                        <a:rPr lang="en-US" sz="1200" b="1" dirty="0" err="1" smtClean="0">
                          <a:effectLst/>
                        </a:rPr>
                        <a:t>Dept</a:t>
                      </a:r>
                      <a:r>
                        <a:rPr lang="en-US" sz="1200" b="1" dirty="0" smtClean="0">
                          <a:effectLst/>
                        </a:rPr>
                        <a:t> of Bengali </a:t>
                      </a:r>
                    </a:p>
                    <a:p>
                      <a:pPr marL="0" marR="0" algn="ctr">
                        <a:lnSpc>
                          <a:spcPct val="115000"/>
                        </a:lnSpc>
                        <a:spcBef>
                          <a:spcPts val="0"/>
                        </a:spcBef>
                        <a:spcAft>
                          <a:spcPts val="0"/>
                        </a:spcAft>
                      </a:pPr>
                      <a:r>
                        <a:rPr lang="en-US" sz="1200" b="1" dirty="0" smtClean="0">
                          <a:effectLst/>
                        </a:rPr>
                        <a:t>Vi) </a:t>
                      </a:r>
                      <a:r>
                        <a:rPr lang="en-US" sz="1200" b="1" dirty="0" err="1" smtClean="0">
                          <a:effectLst/>
                        </a:rPr>
                        <a:t>Shri</a:t>
                      </a:r>
                      <a:r>
                        <a:rPr lang="en-US" sz="1200" b="1" dirty="0" smtClean="0">
                          <a:effectLst/>
                        </a:rPr>
                        <a:t>. </a:t>
                      </a:r>
                      <a:r>
                        <a:rPr lang="en-US" sz="1200" b="1" dirty="0" err="1" smtClean="0">
                          <a:effectLst/>
                        </a:rPr>
                        <a:t>Anirban</a:t>
                      </a:r>
                      <a:r>
                        <a:rPr lang="en-US" sz="1200" b="1" baseline="0" dirty="0" smtClean="0">
                          <a:effectLst/>
                        </a:rPr>
                        <a:t> </a:t>
                      </a:r>
                      <a:r>
                        <a:rPr lang="en-US" sz="1200" b="1" baseline="0" dirty="0" err="1" smtClean="0">
                          <a:effectLst/>
                        </a:rPr>
                        <a:t>Banerjee</a:t>
                      </a:r>
                      <a:endParaRPr lang="en-US" sz="1200" b="1" dirty="0" smtClean="0">
                        <a:effectLst/>
                      </a:endParaRPr>
                    </a:p>
                    <a:p>
                      <a:pPr marL="0" marR="0" algn="ctr">
                        <a:lnSpc>
                          <a:spcPct val="115000"/>
                        </a:lnSpc>
                        <a:spcBef>
                          <a:spcPts val="0"/>
                        </a:spcBef>
                        <a:spcAft>
                          <a:spcPts val="0"/>
                        </a:spcAft>
                      </a:pPr>
                      <a:r>
                        <a:rPr lang="en-US" sz="1200" b="1" dirty="0" smtClean="0">
                          <a:effectLst/>
                        </a:rPr>
                        <a:t>Assistant Prof. </a:t>
                      </a:r>
                      <a:r>
                        <a:rPr lang="en-US" sz="1200" b="1" dirty="0" err="1" smtClean="0">
                          <a:effectLst/>
                        </a:rPr>
                        <a:t>Dept</a:t>
                      </a:r>
                      <a:r>
                        <a:rPr lang="en-US" sz="1200" b="1" dirty="0" smtClean="0">
                          <a:effectLst/>
                        </a:rPr>
                        <a:t> of English</a:t>
                      </a: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668161">
                <a:tc>
                  <a:txBody>
                    <a:bodyPr/>
                    <a:lstStyle/>
                    <a:p>
                      <a:r>
                        <a:rPr lang="en-US" sz="1200" dirty="0" smtClean="0"/>
                        <a:t>6.</a:t>
                      </a:r>
                      <a:endParaRPr lang="en-US" sz="1200"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200" b="1" dirty="0" smtClean="0">
                          <a:effectLst/>
                        </a:rPr>
                        <a:t>Coordinator </a:t>
                      </a: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200" b="1" dirty="0" smtClean="0">
                          <a:effectLst/>
                        </a:rPr>
                        <a:t>Dr. </a:t>
                      </a:r>
                      <a:r>
                        <a:rPr lang="en-US" sz="1200" b="1" dirty="0" err="1" smtClean="0">
                          <a:effectLst/>
                        </a:rPr>
                        <a:t>Parnajyoti</a:t>
                      </a:r>
                      <a:r>
                        <a:rPr lang="en-US" sz="1200" b="1" dirty="0" smtClean="0">
                          <a:effectLst/>
                        </a:rPr>
                        <a:t> </a:t>
                      </a:r>
                      <a:r>
                        <a:rPr lang="en-US" sz="1200" b="1" dirty="0" err="1" smtClean="0">
                          <a:effectLst/>
                        </a:rPr>
                        <a:t>Karmakar</a:t>
                      </a:r>
                      <a:endParaRPr lang="en-US" sz="1200" b="1" dirty="0" smtClean="0">
                        <a:effectLst/>
                      </a:endParaRPr>
                    </a:p>
                    <a:p>
                      <a:pPr marL="0" marR="0" algn="ctr">
                        <a:lnSpc>
                          <a:spcPct val="115000"/>
                        </a:lnSpc>
                        <a:spcBef>
                          <a:spcPts val="0"/>
                        </a:spcBef>
                        <a:spcAft>
                          <a:spcPts val="0"/>
                        </a:spcAft>
                      </a:pPr>
                      <a:r>
                        <a:rPr lang="en-US" sz="1200" b="1" dirty="0" smtClean="0">
                          <a:effectLst/>
                        </a:rPr>
                        <a:t>Assistant Prof. </a:t>
                      </a:r>
                      <a:r>
                        <a:rPr lang="en-US" sz="1200" b="1" dirty="0" err="1" smtClean="0">
                          <a:effectLst/>
                        </a:rPr>
                        <a:t>Dept</a:t>
                      </a:r>
                      <a:r>
                        <a:rPr lang="en-US" sz="1200" b="1" dirty="0" smtClean="0">
                          <a:effectLst/>
                        </a:rPr>
                        <a:t> of Chemistry </a:t>
                      </a:r>
                    </a:p>
                    <a:p>
                      <a:pPr algn="ctr"/>
                      <a:endParaRPr lang="en-US" sz="1200" b="1" dirty="0"/>
                    </a:p>
                  </a:txBody>
                  <a:tcPr marL="121920" marR="12192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32057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Things to follow in our College</a:t>
            </a:r>
            <a:endParaRPr lang="en-US" sz="2000" b="1" dirty="0">
              <a:solidFill>
                <a:schemeClr val="bg1"/>
              </a:solidFill>
            </a:endParaRPr>
          </a:p>
        </p:txBody>
      </p:sp>
      <p:sp>
        <p:nvSpPr>
          <p:cNvPr id="6" name="Rectangle 5"/>
          <p:cNvSpPr/>
          <p:nvPr/>
        </p:nvSpPr>
        <p:spPr>
          <a:xfrm>
            <a:off x="26436" y="381000"/>
            <a:ext cx="1060579" cy="4190999"/>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R</a:t>
            </a:r>
            <a:r>
              <a:rPr lang="en-US" b="1" dirty="0" smtClean="0">
                <a:solidFill>
                  <a:srgbClr val="A40000"/>
                </a:solidFill>
              </a:rPr>
              <a:t>ULES &amp; </a:t>
            </a:r>
            <a:r>
              <a:rPr lang="en-US" sz="3200" b="1" dirty="0" smtClean="0">
                <a:solidFill>
                  <a:schemeClr val="bg1"/>
                </a:solidFill>
              </a:rPr>
              <a:t>R</a:t>
            </a:r>
            <a:r>
              <a:rPr lang="en-US" b="1" dirty="0" smtClean="0">
                <a:solidFill>
                  <a:srgbClr val="A40000"/>
                </a:solidFill>
              </a:rPr>
              <a:t>EGULATIONS</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28</a:t>
            </a:r>
            <a:endParaRPr lang="en-US" dirty="0"/>
          </a:p>
        </p:txBody>
      </p:sp>
      <p:sp>
        <p:nvSpPr>
          <p:cNvPr id="3" name="Rectangle 2"/>
          <p:cNvSpPr/>
          <p:nvPr/>
        </p:nvSpPr>
        <p:spPr>
          <a:xfrm>
            <a:off x="1087015" y="1233904"/>
            <a:ext cx="5466185" cy="7478970"/>
          </a:xfrm>
          <a:prstGeom prst="rect">
            <a:avLst/>
          </a:prstGeom>
        </p:spPr>
        <p:txBody>
          <a:bodyPr wrap="square">
            <a:spAutoFit/>
          </a:bodyPr>
          <a:lstStyle/>
          <a:p>
            <a:pPr marL="285750" indent="-285750" algn="just">
              <a:buFont typeface="Wingdings" pitchFamily="2" charset="2"/>
              <a:buChar char="q"/>
            </a:pPr>
            <a:r>
              <a:rPr lang="en-US" sz="1600" dirty="0">
                <a:solidFill>
                  <a:prstClr val="black"/>
                </a:solidFill>
              </a:rPr>
              <a:t>Students must be well informed about the notices displayed on the college notice </a:t>
            </a:r>
            <a:r>
              <a:rPr lang="en-US" sz="1600" dirty="0" smtClean="0">
                <a:solidFill>
                  <a:prstClr val="black"/>
                </a:solidFill>
              </a:rPr>
              <a:t>boards/College Website.</a:t>
            </a:r>
            <a:endParaRPr lang="en-US" sz="1600" dirty="0">
              <a:solidFill>
                <a:prstClr val="black"/>
              </a:solidFill>
            </a:endParaRPr>
          </a:p>
          <a:p>
            <a:pPr marL="285750" indent="-285750" algn="just">
              <a:buFont typeface="Wingdings" pitchFamily="2" charset="2"/>
              <a:buChar char="q"/>
            </a:pPr>
            <a:r>
              <a:rPr lang="en-US" sz="1600" dirty="0">
                <a:solidFill>
                  <a:prstClr val="black"/>
                </a:solidFill>
              </a:rPr>
              <a:t>Regular attendance as per University norms is obligatory for each student to appear in the University Examination.</a:t>
            </a:r>
          </a:p>
          <a:p>
            <a:pPr marL="285750" indent="-285750" algn="just">
              <a:buFont typeface="Wingdings" pitchFamily="2" charset="2"/>
              <a:buChar char="q"/>
            </a:pPr>
            <a:r>
              <a:rPr lang="en-US" sz="1600" dirty="0">
                <a:solidFill>
                  <a:prstClr val="black"/>
                </a:solidFill>
              </a:rPr>
              <a:t>Students are to submit application to the Principal for Character Certificate, Railway Concession, Identity Card, etc. at least 7 days in advance to the Principal’s Office.</a:t>
            </a:r>
          </a:p>
          <a:p>
            <a:pPr marL="285750" indent="-285750" algn="just">
              <a:buFont typeface="Wingdings" pitchFamily="2" charset="2"/>
              <a:buChar char="q"/>
            </a:pPr>
            <a:r>
              <a:rPr lang="en-US" sz="1600" dirty="0">
                <a:solidFill>
                  <a:prstClr val="black"/>
                </a:solidFill>
              </a:rPr>
              <a:t>Students admitted to this college are to abide by the Rules and Regulations of the College, University and orders of the Principal. No student can plead ignorance of such rules and orders.</a:t>
            </a:r>
          </a:p>
          <a:p>
            <a:pPr marL="285750" indent="-285750" algn="just">
              <a:buFont typeface="Wingdings" pitchFamily="2" charset="2"/>
              <a:buChar char="q"/>
            </a:pPr>
            <a:r>
              <a:rPr lang="en-US" sz="1600" dirty="0">
                <a:solidFill>
                  <a:prstClr val="black"/>
                </a:solidFill>
              </a:rPr>
              <a:t>Ragging in any form is strictly prohibited. Report on this matter, if found true, would lead to cancellation of admission or suspension for an academic year.</a:t>
            </a:r>
          </a:p>
          <a:p>
            <a:pPr marL="285750" indent="-285750" algn="just">
              <a:buFont typeface="Wingdings" pitchFamily="2" charset="2"/>
              <a:buChar char="q"/>
            </a:pPr>
            <a:r>
              <a:rPr lang="en-US" sz="1600" dirty="0">
                <a:solidFill>
                  <a:prstClr val="black"/>
                </a:solidFill>
              </a:rPr>
              <a:t>Students are advised to present themselves in dresses in tune with the environment of an educational institution.</a:t>
            </a:r>
          </a:p>
          <a:p>
            <a:pPr marL="285750" indent="-285750" algn="just">
              <a:buFont typeface="Wingdings" pitchFamily="2" charset="2"/>
              <a:buChar char="q"/>
            </a:pPr>
            <a:r>
              <a:rPr lang="en-US" sz="1600" dirty="0">
                <a:solidFill>
                  <a:prstClr val="black"/>
                </a:solidFill>
              </a:rPr>
              <a:t>The College Authority holds the right to issue transfer certificate or rusticate a student found guilty of an offense or undisciplined behavior, if it considered that such action is necessary in the interest of the college, without assigning any reason.</a:t>
            </a:r>
          </a:p>
          <a:p>
            <a:pPr marL="285750" indent="-285750" algn="just">
              <a:buFont typeface="Wingdings" pitchFamily="2" charset="2"/>
              <a:buChar char="q"/>
            </a:pPr>
            <a:r>
              <a:rPr lang="en-US" sz="1600" dirty="0">
                <a:solidFill>
                  <a:prstClr val="black"/>
                </a:solidFill>
              </a:rPr>
              <a:t>A student must carry with him/her updated Identity Card issued from the Student Section of the College.</a:t>
            </a:r>
          </a:p>
          <a:p>
            <a:pPr marL="285750" indent="-285750" algn="just">
              <a:buFont typeface="Wingdings" pitchFamily="2" charset="2"/>
              <a:buChar char="q"/>
            </a:pPr>
            <a:r>
              <a:rPr lang="en-US" sz="1600" dirty="0">
                <a:solidFill>
                  <a:prstClr val="black"/>
                </a:solidFill>
              </a:rPr>
              <a:t>Students must keep the college premises clean and maintain the sanctity of the college. Silence is to be observed. The corridors, staircases and the college premises are not meant for loitering and lounging.</a:t>
            </a:r>
          </a:p>
          <a:p>
            <a:pPr marL="285750" indent="-285750" algn="just">
              <a:buFont typeface="Wingdings" pitchFamily="2" charset="2"/>
              <a:buChar char="q"/>
            </a:pPr>
            <a:r>
              <a:rPr lang="en-US" sz="1600" dirty="0">
                <a:solidFill>
                  <a:prstClr val="black"/>
                </a:solidFill>
              </a:rPr>
              <a:t>If a student is absent from the classes without notice and without proper reason for more than 15 days, his/her name would be struck off from the college register.</a:t>
            </a:r>
          </a:p>
        </p:txBody>
      </p:sp>
    </p:spTree>
    <p:extLst>
      <p:ext uri="{BB962C8B-B14F-4D97-AF65-F5344CB8AC3E}">
        <p14:creationId xmlns:p14="http://schemas.microsoft.com/office/powerpoint/2010/main" val="326593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Eligibility Criteria</a:t>
            </a:r>
            <a:endParaRPr lang="en-US" sz="2000" b="1" dirty="0">
              <a:solidFill>
                <a:schemeClr val="bg1"/>
              </a:solidFill>
            </a:endParaRPr>
          </a:p>
        </p:txBody>
      </p:sp>
      <p:sp>
        <p:nvSpPr>
          <p:cNvPr id="6" name="Rectangle 5"/>
          <p:cNvSpPr/>
          <p:nvPr/>
        </p:nvSpPr>
        <p:spPr>
          <a:xfrm>
            <a:off x="26436" y="381000"/>
            <a:ext cx="1060579" cy="4190999"/>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M</a:t>
            </a:r>
            <a:r>
              <a:rPr lang="en-US" b="1" dirty="0" smtClean="0">
                <a:solidFill>
                  <a:srgbClr val="A40000"/>
                </a:solidFill>
              </a:rPr>
              <a:t>ERIT  </a:t>
            </a:r>
            <a:r>
              <a:rPr lang="en-US" sz="3200" b="1" dirty="0" smtClean="0">
                <a:solidFill>
                  <a:schemeClr val="bg1"/>
                </a:solidFill>
              </a:rPr>
              <a:t>I</a:t>
            </a:r>
            <a:r>
              <a:rPr lang="en-US" b="1" dirty="0" smtClean="0">
                <a:solidFill>
                  <a:srgbClr val="A40000"/>
                </a:solidFill>
              </a:rPr>
              <a:t>NDEX</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29</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8460571"/>
              </p:ext>
            </p:extLst>
          </p:nvPr>
        </p:nvGraphicFramePr>
        <p:xfrm>
          <a:off x="1254691" y="1857028"/>
          <a:ext cx="5414669" cy="2897428"/>
        </p:xfrm>
        <a:graphic>
          <a:graphicData uri="http://schemas.openxmlformats.org/drawingml/2006/table">
            <a:tbl>
              <a:tblPr firstRow="1" bandRow="1">
                <a:tableStyleId>{9D7B26C5-4107-4FEC-AEDC-1716B250A1EF}</a:tableStyleId>
              </a:tblPr>
              <a:tblGrid>
                <a:gridCol w="5414669"/>
              </a:tblGrid>
              <a:tr h="4227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Eligibility* : 45%  both in aggregate and </a:t>
                      </a:r>
                      <a:r>
                        <a:rPr lang="en-US" sz="1400" dirty="0" err="1" smtClean="0">
                          <a:effectLst/>
                          <a:latin typeface="+mn-lt"/>
                        </a:rPr>
                        <a:t>Honours</a:t>
                      </a:r>
                      <a:r>
                        <a:rPr lang="en-US" sz="1400" dirty="0" smtClean="0">
                          <a:effectLst/>
                          <a:latin typeface="+mn-lt"/>
                        </a:rPr>
                        <a:t> Subject </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Aggregate calculation :As per BU rules </a:t>
                      </a:r>
                      <a:endParaRPr lang="en-US" sz="1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5107">
                <a:tc>
                  <a:txBody>
                    <a:bodyPr/>
                    <a:lstStyle/>
                    <a:p>
                      <a:pPr marL="0" marR="0" algn="ctr">
                        <a:lnSpc>
                          <a:spcPct val="115000"/>
                        </a:lnSpc>
                        <a:spcBef>
                          <a:spcPts val="0"/>
                        </a:spcBef>
                        <a:spcAft>
                          <a:spcPts val="0"/>
                        </a:spcAft>
                      </a:pPr>
                      <a:r>
                        <a:rPr lang="en-US" sz="1400" b="1" u="sng" dirty="0" smtClean="0">
                          <a:effectLst/>
                        </a:rPr>
                        <a:t>Merit Index Calculation</a:t>
                      </a:r>
                      <a:endParaRPr lang="en-US" sz="1400" b="1" u="sng" dirty="0" smtClean="0">
                        <a:effectLst/>
                      </a:endParaRPr>
                    </a:p>
                    <a:p>
                      <a:pPr algn="ctr"/>
                      <a:r>
                        <a:rPr lang="en-US" sz="1400" dirty="0" smtClean="0">
                          <a:solidFill>
                            <a:schemeClr val="tx2"/>
                          </a:solidFill>
                        </a:rPr>
                        <a:t>Total of </a:t>
                      </a:r>
                      <a:r>
                        <a:rPr lang="en-US" sz="1400" b="1" dirty="0" smtClean="0">
                          <a:solidFill>
                            <a:schemeClr val="tx2"/>
                          </a:solidFill>
                        </a:rPr>
                        <a:t>best five</a:t>
                      </a:r>
                      <a:r>
                        <a:rPr lang="en-US" sz="1400" dirty="0" smtClean="0">
                          <a:solidFill>
                            <a:schemeClr val="tx2"/>
                          </a:solidFill>
                        </a:rPr>
                        <a:t> subjects’( including </a:t>
                      </a:r>
                      <a:r>
                        <a:rPr lang="en-US" sz="1400" b="1" dirty="0" smtClean="0">
                          <a:solidFill>
                            <a:schemeClr val="tx2"/>
                          </a:solidFill>
                        </a:rPr>
                        <a:t>at least one language</a:t>
                      </a:r>
                      <a:r>
                        <a:rPr lang="en-US" sz="1400" dirty="0" smtClean="0">
                          <a:solidFill>
                            <a:schemeClr val="tx2"/>
                          </a:solidFill>
                        </a:rPr>
                        <a:t> ) in H.S.</a:t>
                      </a:r>
                      <a:r>
                        <a:rPr lang="en-US" sz="1400" baseline="0" dirty="0" smtClean="0">
                          <a:solidFill>
                            <a:schemeClr val="tx2"/>
                          </a:solidFill>
                        </a:rPr>
                        <a:t> </a:t>
                      </a:r>
                      <a:r>
                        <a:rPr lang="en-US" sz="1400" dirty="0" smtClean="0">
                          <a:solidFill>
                            <a:schemeClr val="tx2"/>
                          </a:solidFill>
                        </a:rPr>
                        <a:t>/equivalent exam marks (in percentage) = </a:t>
                      </a:r>
                      <a:r>
                        <a:rPr lang="en-US" sz="1400" b="1" dirty="0" smtClean="0">
                          <a:solidFill>
                            <a:schemeClr val="tx2"/>
                          </a:solidFill>
                        </a:rPr>
                        <a:t>X</a:t>
                      </a:r>
                      <a:r>
                        <a:rPr lang="en-US" sz="1400" b="1" baseline="-25000" dirty="0" smtClean="0">
                          <a:solidFill>
                            <a:schemeClr val="tx2"/>
                          </a:solidFill>
                        </a:rPr>
                        <a:t>1</a:t>
                      </a:r>
                    </a:p>
                    <a:p>
                      <a:pPr algn="ctr"/>
                      <a:endParaRPr lang="en-US" sz="1400" b="1" baseline="-25000" dirty="0" smtClean="0">
                        <a:solidFill>
                          <a:schemeClr val="tx2"/>
                        </a:solidFill>
                      </a:endParaRPr>
                    </a:p>
                    <a:p>
                      <a:pPr algn="ctr"/>
                      <a:r>
                        <a:rPr lang="en-US" sz="1400" b="1" dirty="0" smtClean="0">
                          <a:solidFill>
                            <a:schemeClr val="tx2"/>
                          </a:solidFill>
                        </a:rPr>
                        <a:t>SECONDARY EXAMINATION MARKS IN PERCENTAGE = X</a:t>
                      </a:r>
                      <a:r>
                        <a:rPr lang="en-US" sz="1400" b="1" baseline="-25000" dirty="0" smtClean="0">
                          <a:solidFill>
                            <a:schemeClr val="tx2"/>
                          </a:solidFill>
                        </a:rPr>
                        <a:t>2</a:t>
                      </a:r>
                      <a:r>
                        <a:rPr lang="en-US" sz="1400" b="1" dirty="0" smtClean="0">
                          <a:solidFill>
                            <a:schemeClr val="tx2"/>
                          </a:solidFill>
                        </a:rPr>
                        <a:t> </a:t>
                      </a:r>
                      <a:endParaRPr lang="en-US" sz="1400" dirty="0" smtClean="0">
                        <a:solidFill>
                          <a:schemeClr val="tx2"/>
                        </a:solidFill>
                      </a:endParaRPr>
                    </a:p>
                    <a:p>
                      <a:pPr algn="ctr"/>
                      <a:r>
                        <a:rPr lang="en-US" sz="1400" dirty="0" smtClean="0">
                          <a:solidFill>
                            <a:schemeClr val="tx2"/>
                          </a:solidFill>
                        </a:rPr>
                        <a:t>MARKS IN  THE </a:t>
                      </a:r>
                      <a:r>
                        <a:rPr lang="en-US" sz="1400" b="1" dirty="0" smtClean="0">
                          <a:solidFill>
                            <a:schemeClr val="tx2"/>
                          </a:solidFill>
                        </a:rPr>
                        <a:t>SUBJECT</a:t>
                      </a:r>
                      <a:r>
                        <a:rPr lang="en-US" sz="1400" dirty="0" smtClean="0">
                          <a:solidFill>
                            <a:schemeClr val="tx2"/>
                          </a:solidFill>
                        </a:rPr>
                        <a:t> APPLIED = </a:t>
                      </a:r>
                      <a:r>
                        <a:rPr lang="en-US" sz="1400" b="1" dirty="0" smtClean="0">
                          <a:solidFill>
                            <a:schemeClr val="tx2"/>
                          </a:solidFill>
                        </a:rPr>
                        <a:t>Y</a:t>
                      </a:r>
                      <a:endParaRPr lang="en-US" sz="1400" dirty="0" smtClean="0">
                        <a:solidFill>
                          <a:schemeClr val="tx2"/>
                        </a:solidFill>
                      </a:endParaRPr>
                    </a:p>
                    <a:p>
                      <a:pPr algn="ctr"/>
                      <a:r>
                        <a:rPr lang="en-US" sz="1400" b="1" dirty="0" smtClean="0">
                          <a:solidFill>
                            <a:srgbClr val="C00000"/>
                          </a:solidFill>
                        </a:rPr>
                        <a:t>MERIT INDEX, M =  0.6</a:t>
                      </a:r>
                      <a:r>
                        <a:rPr lang="en-US" sz="1400" b="1" baseline="-25000" dirty="0" smtClean="0">
                          <a:solidFill>
                            <a:srgbClr val="C00000"/>
                          </a:solidFill>
                        </a:rPr>
                        <a:t> </a:t>
                      </a:r>
                      <a:r>
                        <a:rPr lang="en-US" sz="1400" b="1" dirty="0" smtClean="0">
                          <a:solidFill>
                            <a:srgbClr val="C00000"/>
                          </a:solidFill>
                        </a:rPr>
                        <a:t>* X</a:t>
                      </a:r>
                      <a:r>
                        <a:rPr lang="en-US" sz="1400" b="1" baseline="-25000" dirty="0" smtClean="0">
                          <a:solidFill>
                            <a:srgbClr val="C00000"/>
                          </a:solidFill>
                        </a:rPr>
                        <a:t>1</a:t>
                      </a:r>
                      <a:r>
                        <a:rPr lang="en-US" sz="1400" b="1" dirty="0" smtClean="0">
                          <a:solidFill>
                            <a:srgbClr val="C00000"/>
                          </a:solidFill>
                        </a:rPr>
                        <a:t>  + 0.4 * X</a:t>
                      </a:r>
                      <a:r>
                        <a:rPr lang="en-US" sz="1400" b="1" baseline="-25000" dirty="0" smtClean="0">
                          <a:solidFill>
                            <a:srgbClr val="C00000"/>
                          </a:solidFill>
                        </a:rPr>
                        <a:t>2</a:t>
                      </a:r>
                      <a:r>
                        <a:rPr lang="en-US" sz="1400" b="1" dirty="0" smtClean="0">
                          <a:solidFill>
                            <a:srgbClr val="C00000"/>
                          </a:solidFill>
                        </a:rPr>
                        <a:t> +  Y</a:t>
                      </a:r>
                      <a:endParaRPr lang="en-US" sz="1400" b="1" baseline="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881">
                <a:tc>
                  <a:txBody>
                    <a:bodyPr/>
                    <a:lstStyle/>
                    <a:p>
                      <a:pPr marL="0" marR="0" indent="0" algn="just" defTabSz="914400" rtl="0" eaLnBrk="1" fontAlgn="auto" latinLnBrk="0" hangingPunct="1">
                        <a:lnSpc>
                          <a:spcPct val="115000"/>
                        </a:lnSpc>
                        <a:spcBef>
                          <a:spcPts val="0"/>
                        </a:spcBef>
                        <a:spcAft>
                          <a:spcPts val="0"/>
                        </a:spcAft>
                        <a:buClrTx/>
                        <a:buSzTx/>
                        <a:buFont typeface="Arial" charset="0"/>
                        <a:buNone/>
                        <a:tabLst/>
                        <a:defRPr/>
                      </a:pPr>
                      <a:r>
                        <a:rPr lang="en-US" sz="1200" b="1" dirty="0" smtClean="0">
                          <a:effectLst/>
                        </a:rPr>
                        <a:t>In absence of </a:t>
                      </a:r>
                      <a:r>
                        <a:rPr lang="en-US" sz="1200" b="1" dirty="0" err="1" smtClean="0">
                          <a:effectLst/>
                        </a:rPr>
                        <a:t>honours</a:t>
                      </a:r>
                      <a:r>
                        <a:rPr lang="en-US" sz="1200" b="1" dirty="0" smtClean="0">
                          <a:effectLst/>
                        </a:rPr>
                        <a:t> subject in Higher Secondary</a:t>
                      </a:r>
                      <a:r>
                        <a:rPr lang="en-US" sz="1200" b="1" baseline="0" dirty="0" smtClean="0">
                          <a:effectLst/>
                        </a:rPr>
                        <a:t> or equivalent, higher mark between Bengali and English will replace the </a:t>
                      </a:r>
                      <a:r>
                        <a:rPr lang="en-US" sz="1200" b="1" baseline="0" dirty="0" err="1" smtClean="0">
                          <a:effectLst/>
                        </a:rPr>
                        <a:t>honours</a:t>
                      </a:r>
                      <a:r>
                        <a:rPr lang="en-US" sz="1200" b="1" baseline="0" dirty="0" smtClean="0">
                          <a:effectLst/>
                        </a:rPr>
                        <a:t> subject’s mark.</a:t>
                      </a:r>
                      <a:endParaRPr lang="en-US" sz="1400" b="1" baseline="0" dirty="0" smtClean="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graphicFrame>
            <p:nvGraphicFramePr>
              <p:cNvPr id="8" name="Table 7"/>
              <p:cNvGraphicFramePr>
                <a:graphicFrameLocks noGrp="1"/>
              </p:cNvGraphicFramePr>
              <p:nvPr>
                <p:extLst>
                  <p:ext uri="{D42A27DB-BD31-4B8C-83A1-F6EECF244321}">
                    <p14:modId xmlns:p14="http://schemas.microsoft.com/office/powerpoint/2010/main" val="583662283"/>
                  </p:ext>
                </p:extLst>
              </p:nvPr>
            </p:nvGraphicFramePr>
            <p:xfrm>
              <a:off x="1252994" y="5495528"/>
              <a:ext cx="5416366" cy="2296573"/>
            </p:xfrm>
            <a:graphic>
              <a:graphicData uri="http://schemas.openxmlformats.org/drawingml/2006/table">
                <a:tbl>
                  <a:tblPr firstRow="1" bandRow="1">
                    <a:tableStyleId>{9D7B26C5-4107-4FEC-AEDC-1716B250A1EF}</a:tableStyleId>
                  </a:tblPr>
                  <a:tblGrid>
                    <a:gridCol w="5416366"/>
                  </a:tblGrid>
                  <a:tr h="4389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Eligibility* : </a:t>
                          </a:r>
                          <a:r>
                            <a:rPr lang="en-US" sz="1400" baseline="0" dirty="0" smtClean="0">
                              <a:effectLst/>
                              <a:latin typeface="+mn-lt"/>
                            </a:rPr>
                            <a:t> Passing H.S. or equivalent examination within eligible year</a:t>
                          </a:r>
                          <a:endParaRPr lang="en-US" sz="1400" dirty="0" smtClean="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Aggregate calculation : </a:t>
                          </a:r>
                          <a:r>
                            <a:rPr lang="en-US" sz="1400" b="0" baseline="0" dirty="0" smtClean="0">
                              <a:effectLst/>
                            </a:rPr>
                            <a:t>Best 5 subject marks </a:t>
                          </a:r>
                          <a:endParaRPr lang="en-US" sz="1400" b="0" dirty="0" smtClean="0">
                            <a:effectLst/>
                            <a:latin typeface="+mn-lt"/>
                            <a:ea typeface="Calibri"/>
                            <a:cs typeface="Vrind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512">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1400" b="1" u="sng" dirty="0" smtClean="0">
                                    <a:effectLst/>
                                  </a:rPr>
                                  <m:t>Merit</m:t>
                                </m:r>
                                <m:r>
                                  <m:rPr>
                                    <m:nor/>
                                  </m:rPr>
                                  <a:rPr lang="en-US" sz="1400" b="1" u="sng" dirty="0" smtClean="0">
                                    <a:effectLst/>
                                  </a:rPr>
                                  <m:t> </m:t>
                                </m:r>
                                <m:r>
                                  <m:rPr>
                                    <m:nor/>
                                  </m:rPr>
                                  <a:rPr lang="en-US" sz="1400" b="1" u="sng" dirty="0" smtClean="0">
                                    <a:effectLst/>
                                  </a:rPr>
                                  <m:t>Index</m:t>
                                </m:r>
                                <m:r>
                                  <m:rPr>
                                    <m:nor/>
                                  </m:rPr>
                                  <a:rPr lang="en-US" sz="1400" b="1" u="sng" dirty="0" smtClean="0">
                                    <a:effectLst/>
                                  </a:rPr>
                                  <m:t> </m:t>
                                </m:r>
                                <m:r>
                                  <m:rPr>
                                    <m:nor/>
                                  </m:rPr>
                                  <a:rPr lang="en-US" sz="1400" b="1" u="sng" dirty="0" smtClean="0">
                                    <a:effectLst/>
                                  </a:rPr>
                                  <m:t>Calculation</m:t>
                                </m:r>
                              </m:oMath>
                            </m:oMathPara>
                          </a14:m>
                          <a:endParaRPr lang="en-US" sz="1400" b="1" u="sng" dirty="0" smtClean="0">
                            <a:effectLst/>
                          </a:endParaRPr>
                        </a:p>
                        <a:p>
                          <a14:m>
                            <m:oMathPara xmlns:m="http://schemas.openxmlformats.org/officeDocument/2006/math">
                              <m:oMathParaPr>
                                <m:jc m:val="centerGroup"/>
                              </m:oMathParaPr>
                              <m:oMath xmlns:m="http://schemas.openxmlformats.org/officeDocument/2006/math">
                                <m:r>
                                  <m:rPr>
                                    <m:nor/>
                                  </m:rPr>
                                  <a:rPr lang="en-US" sz="1400" dirty="0" smtClean="0">
                                    <a:solidFill>
                                      <a:schemeClr val="tx2"/>
                                    </a:solidFill>
                                  </a:rPr>
                                  <m:t>Total</m:t>
                                </m:r>
                                <m:r>
                                  <m:rPr>
                                    <m:nor/>
                                  </m:rPr>
                                  <a:rPr lang="en-US" sz="1400" dirty="0" smtClean="0">
                                    <a:solidFill>
                                      <a:schemeClr val="tx2"/>
                                    </a:solidFill>
                                  </a:rPr>
                                  <m:t> </m:t>
                                </m:r>
                                <m:r>
                                  <m:rPr>
                                    <m:nor/>
                                  </m:rPr>
                                  <a:rPr lang="en-US" sz="1400" dirty="0" smtClean="0">
                                    <a:solidFill>
                                      <a:schemeClr val="tx2"/>
                                    </a:solidFill>
                                  </a:rPr>
                                  <m:t>of</m:t>
                                </m:r>
                                <m:r>
                                  <m:rPr>
                                    <m:nor/>
                                  </m:rPr>
                                  <a:rPr lang="en-US" sz="1400" dirty="0" smtClean="0">
                                    <a:solidFill>
                                      <a:schemeClr val="tx2"/>
                                    </a:solidFill>
                                  </a:rPr>
                                  <m:t> </m:t>
                                </m:r>
                                <m:r>
                                  <m:rPr>
                                    <m:nor/>
                                  </m:rPr>
                                  <a:rPr lang="en-US" sz="1400" b="1" dirty="0" smtClean="0">
                                    <a:solidFill>
                                      <a:schemeClr val="tx2"/>
                                    </a:solidFill>
                                  </a:rPr>
                                  <m:t>best</m:t>
                                </m:r>
                                <m:r>
                                  <m:rPr>
                                    <m:nor/>
                                  </m:rPr>
                                  <a:rPr lang="en-US" sz="1400" b="1" dirty="0" smtClean="0">
                                    <a:solidFill>
                                      <a:schemeClr val="tx2"/>
                                    </a:solidFill>
                                  </a:rPr>
                                  <m:t> </m:t>
                                </m:r>
                                <m:r>
                                  <m:rPr>
                                    <m:nor/>
                                  </m:rPr>
                                  <a:rPr lang="en-US" sz="1400" b="1" dirty="0" smtClean="0">
                                    <a:solidFill>
                                      <a:schemeClr val="tx2"/>
                                    </a:solidFill>
                                  </a:rPr>
                                  <m:t>five</m:t>
                                </m:r>
                                <m:r>
                                  <m:rPr>
                                    <m:nor/>
                                  </m:rPr>
                                  <a:rPr lang="en-US" sz="1400" dirty="0" smtClean="0">
                                    <a:solidFill>
                                      <a:schemeClr val="tx2"/>
                                    </a:solidFill>
                                  </a:rPr>
                                  <m:t> </m:t>
                                </m:r>
                                <m:r>
                                  <m:rPr>
                                    <m:nor/>
                                  </m:rPr>
                                  <a:rPr lang="en-US" sz="1400" dirty="0" smtClean="0">
                                    <a:solidFill>
                                      <a:schemeClr val="tx2"/>
                                    </a:solidFill>
                                  </a:rPr>
                                  <m:t>subjects</m:t>
                                </m:r>
                                <m:r>
                                  <m:rPr>
                                    <m:nor/>
                                  </m:rPr>
                                  <a:rPr lang="en-US" sz="1400" dirty="0" smtClean="0">
                                    <a:solidFill>
                                      <a:schemeClr val="tx2"/>
                                    </a:solidFill>
                                  </a:rPr>
                                  <m:t>’( </m:t>
                                </m:r>
                                <m:r>
                                  <m:rPr>
                                    <m:nor/>
                                  </m:rPr>
                                  <a:rPr lang="en-US" sz="1400" dirty="0" smtClean="0">
                                    <a:solidFill>
                                      <a:schemeClr val="tx2"/>
                                    </a:solidFill>
                                  </a:rPr>
                                  <m:t>including</m:t>
                                </m:r>
                                <m:r>
                                  <m:rPr>
                                    <m:nor/>
                                  </m:rPr>
                                  <a:rPr lang="en-US" sz="1400" dirty="0" smtClean="0">
                                    <a:solidFill>
                                      <a:schemeClr val="tx2"/>
                                    </a:solidFill>
                                  </a:rPr>
                                  <m:t> </m:t>
                                </m:r>
                                <m:r>
                                  <m:rPr>
                                    <m:nor/>
                                  </m:rPr>
                                  <a:rPr lang="en-US" sz="1400" b="1" dirty="0" smtClean="0">
                                    <a:solidFill>
                                      <a:schemeClr val="tx2"/>
                                    </a:solidFill>
                                  </a:rPr>
                                  <m:t>at</m:t>
                                </m:r>
                                <m:r>
                                  <m:rPr>
                                    <m:nor/>
                                  </m:rPr>
                                  <a:rPr lang="en-US" sz="1400" b="1" dirty="0" smtClean="0">
                                    <a:solidFill>
                                      <a:schemeClr val="tx2"/>
                                    </a:solidFill>
                                  </a:rPr>
                                  <m:t> </m:t>
                                </m:r>
                                <m:r>
                                  <m:rPr>
                                    <m:nor/>
                                  </m:rPr>
                                  <a:rPr lang="en-US" sz="1400" b="1" dirty="0" smtClean="0">
                                    <a:solidFill>
                                      <a:schemeClr val="tx2"/>
                                    </a:solidFill>
                                  </a:rPr>
                                  <m:t>least</m:t>
                                </m:r>
                                <m:r>
                                  <m:rPr>
                                    <m:nor/>
                                  </m:rPr>
                                  <a:rPr lang="en-US" sz="1400" b="1" dirty="0" smtClean="0">
                                    <a:solidFill>
                                      <a:schemeClr val="tx2"/>
                                    </a:solidFill>
                                  </a:rPr>
                                  <m:t> </m:t>
                                </m:r>
                                <m:r>
                                  <m:rPr>
                                    <m:nor/>
                                  </m:rPr>
                                  <a:rPr lang="en-US" sz="1400" b="1" dirty="0" smtClean="0">
                                    <a:solidFill>
                                      <a:schemeClr val="tx2"/>
                                    </a:solidFill>
                                  </a:rPr>
                                  <m:t>one</m:t>
                                </m:r>
                                <m:r>
                                  <m:rPr>
                                    <m:nor/>
                                  </m:rPr>
                                  <a:rPr lang="en-US" sz="1400" b="1" dirty="0" smtClean="0">
                                    <a:solidFill>
                                      <a:schemeClr val="tx2"/>
                                    </a:solidFill>
                                  </a:rPr>
                                  <m:t> </m:t>
                                </m:r>
                                <m:r>
                                  <m:rPr>
                                    <m:nor/>
                                  </m:rPr>
                                  <a:rPr lang="en-US" sz="1400" b="1" dirty="0" smtClean="0">
                                    <a:solidFill>
                                      <a:schemeClr val="tx2"/>
                                    </a:solidFill>
                                  </a:rPr>
                                  <m:t>language</m:t>
                                </m:r>
                                <m:r>
                                  <m:rPr>
                                    <m:nor/>
                                  </m:rPr>
                                  <a:rPr lang="en-US" sz="1400" dirty="0" smtClean="0">
                                    <a:solidFill>
                                      <a:schemeClr val="tx2"/>
                                    </a:solidFill>
                                  </a:rPr>
                                  <m:t> ) </m:t>
                                </m:r>
                                <m:r>
                                  <m:rPr>
                                    <m:nor/>
                                  </m:rPr>
                                  <a:rPr lang="en-US" sz="1400" dirty="0" smtClean="0">
                                    <a:solidFill>
                                      <a:schemeClr val="tx2"/>
                                    </a:solidFill>
                                  </a:rPr>
                                  <m:t>in</m:t>
                                </m:r>
                                <m:r>
                                  <m:rPr>
                                    <m:nor/>
                                  </m:rPr>
                                  <a:rPr lang="en-US" sz="1400" dirty="0" smtClean="0">
                                    <a:solidFill>
                                      <a:schemeClr val="tx2"/>
                                    </a:solidFill>
                                  </a:rPr>
                                  <m:t> </m:t>
                                </m:r>
                                <m:r>
                                  <m:rPr>
                                    <m:nor/>
                                  </m:rPr>
                                  <a:rPr lang="en-US" sz="1400" b="0" i="0" dirty="0" smtClean="0">
                                    <a:solidFill>
                                      <a:schemeClr val="tx2"/>
                                    </a:solidFill>
                                  </a:rPr>
                                  <m:t>H</m:t>
                                </m:r>
                                <m:r>
                                  <m:rPr>
                                    <m:nor/>
                                  </m:rPr>
                                  <a:rPr lang="en-US" sz="1400" b="0" i="0" dirty="0" smtClean="0">
                                    <a:solidFill>
                                      <a:schemeClr val="tx2"/>
                                    </a:solidFill>
                                  </a:rPr>
                                  <m:t>.</m:t>
                                </m:r>
                                <m:r>
                                  <m:rPr>
                                    <m:nor/>
                                  </m:rPr>
                                  <a:rPr lang="en-US" sz="1400" b="0" i="0" dirty="0" smtClean="0">
                                    <a:solidFill>
                                      <a:schemeClr val="tx2"/>
                                    </a:solidFill>
                                  </a:rPr>
                                  <m:t>S</m:t>
                                </m:r>
                                <m:r>
                                  <m:rPr>
                                    <m:nor/>
                                  </m:rPr>
                                  <a:rPr lang="en-US" sz="1400" b="0" i="0" dirty="0" smtClean="0">
                                    <a:solidFill>
                                      <a:schemeClr val="tx2"/>
                                    </a:solidFill>
                                  </a:rPr>
                                  <m:t>. /</m:t>
                                </m:r>
                                <m:r>
                                  <m:rPr>
                                    <m:nor/>
                                  </m:rPr>
                                  <a:rPr lang="en-US" sz="1400" dirty="0" smtClean="0">
                                    <a:solidFill>
                                      <a:schemeClr val="tx2"/>
                                    </a:solidFill>
                                  </a:rPr>
                                  <m:t>equivalent</m:t>
                                </m:r>
                                <m:r>
                                  <m:rPr>
                                    <m:nor/>
                                  </m:rPr>
                                  <a:rPr lang="en-US" sz="1400" dirty="0" smtClean="0">
                                    <a:solidFill>
                                      <a:schemeClr val="tx2"/>
                                    </a:solidFill>
                                  </a:rPr>
                                  <m:t> </m:t>
                                </m:r>
                                <m:r>
                                  <m:rPr>
                                    <m:nor/>
                                  </m:rPr>
                                  <a:rPr lang="en-US" sz="1400" dirty="0" smtClean="0">
                                    <a:solidFill>
                                      <a:schemeClr val="tx2"/>
                                    </a:solidFill>
                                  </a:rPr>
                                  <m:t>exam</m:t>
                                </m:r>
                                <m:r>
                                  <m:rPr>
                                    <m:nor/>
                                  </m:rPr>
                                  <a:rPr lang="en-US" sz="1400" dirty="0" smtClean="0">
                                    <a:solidFill>
                                      <a:schemeClr val="tx2"/>
                                    </a:solidFill>
                                  </a:rPr>
                                  <m:t> </m:t>
                                </m:r>
                                <m:r>
                                  <m:rPr>
                                    <m:nor/>
                                  </m:rPr>
                                  <a:rPr lang="en-US" sz="1400" dirty="0" smtClean="0">
                                    <a:solidFill>
                                      <a:schemeClr val="tx2"/>
                                    </a:solidFill>
                                  </a:rPr>
                                  <m:t>marks</m:t>
                                </m:r>
                                <m:r>
                                  <m:rPr>
                                    <m:nor/>
                                  </m:rPr>
                                  <a:rPr lang="en-US" sz="1400" dirty="0" smtClean="0">
                                    <a:solidFill>
                                      <a:schemeClr val="tx2"/>
                                    </a:solidFill>
                                  </a:rPr>
                                  <m:t> (</m:t>
                                </m:r>
                                <m:r>
                                  <m:rPr>
                                    <m:nor/>
                                  </m:rPr>
                                  <a:rPr lang="en-US" sz="1400" dirty="0" smtClean="0">
                                    <a:solidFill>
                                      <a:schemeClr val="tx2"/>
                                    </a:solidFill>
                                  </a:rPr>
                                  <m:t>in</m:t>
                                </m:r>
                                <m:r>
                                  <m:rPr>
                                    <m:nor/>
                                  </m:rPr>
                                  <a:rPr lang="en-US" sz="1400" dirty="0" smtClean="0">
                                    <a:solidFill>
                                      <a:schemeClr val="tx2"/>
                                    </a:solidFill>
                                  </a:rPr>
                                  <m:t> </m:t>
                                </m:r>
                                <m:r>
                                  <m:rPr>
                                    <m:nor/>
                                  </m:rPr>
                                  <a:rPr lang="en-US" sz="1400" dirty="0" smtClean="0">
                                    <a:solidFill>
                                      <a:schemeClr val="tx2"/>
                                    </a:solidFill>
                                  </a:rPr>
                                  <m:t>percentage</m:t>
                                </m:r>
                                <m:r>
                                  <m:rPr>
                                    <m:nor/>
                                  </m:rPr>
                                  <a:rPr lang="en-US" sz="1400" dirty="0" smtClean="0">
                                    <a:solidFill>
                                      <a:schemeClr val="tx2"/>
                                    </a:solidFill>
                                  </a:rPr>
                                  <m:t>) = </m:t>
                                </m:r>
                                <m:r>
                                  <m:rPr>
                                    <m:nor/>
                                  </m:rPr>
                                  <a:rPr lang="en-US" sz="1400" b="1" dirty="0" smtClean="0">
                                    <a:solidFill>
                                      <a:schemeClr val="tx2"/>
                                    </a:solidFill>
                                  </a:rPr>
                                  <m:t>X</m:t>
                                </m:r>
                                <m:r>
                                  <m:rPr>
                                    <m:nor/>
                                  </m:rPr>
                                  <a:rPr lang="en-US" sz="1400" b="1" baseline="-25000" dirty="0" smtClean="0">
                                    <a:solidFill>
                                      <a:schemeClr val="tx2"/>
                                    </a:solidFill>
                                  </a:rPr>
                                  <m:t>1</m:t>
                                </m:r>
                              </m:oMath>
                            </m:oMathPara>
                          </a14:m>
                          <a:endParaRPr lang="en-US" sz="1400" b="1" baseline="-25000" dirty="0" smtClean="0">
                            <a:solidFill>
                              <a:schemeClr val="tx2"/>
                            </a:solidFill>
                          </a:endParaRPr>
                        </a:p>
                        <a:p>
                          <a:endParaRPr lang="en-US" sz="1400" b="1" baseline="-25000" dirty="0" smtClean="0">
                            <a:solidFill>
                              <a:schemeClr val="tx2"/>
                            </a:solidFill>
                          </a:endParaRPr>
                        </a:p>
                        <a:p>
                          <a14:m>
                            <m:oMathPara xmlns:m="http://schemas.openxmlformats.org/officeDocument/2006/math">
                              <m:oMathParaPr>
                                <m:jc m:val="centerGroup"/>
                              </m:oMathParaPr>
                              <m:oMath xmlns:m="http://schemas.openxmlformats.org/officeDocument/2006/math">
                                <m:r>
                                  <m:rPr>
                                    <m:nor/>
                                  </m:rPr>
                                  <a:rPr lang="en-US" sz="1400" b="1" dirty="0" smtClean="0">
                                    <a:solidFill>
                                      <a:schemeClr val="tx2"/>
                                    </a:solidFill>
                                  </a:rPr>
                                  <m:t>SECONDARY</m:t>
                                </m:r>
                                <m:r>
                                  <m:rPr>
                                    <m:nor/>
                                  </m:rPr>
                                  <a:rPr lang="en-US" sz="1400" b="1" dirty="0" smtClean="0">
                                    <a:solidFill>
                                      <a:schemeClr val="tx2"/>
                                    </a:solidFill>
                                  </a:rPr>
                                  <m:t> </m:t>
                                </m:r>
                                <m:r>
                                  <m:rPr>
                                    <m:nor/>
                                  </m:rPr>
                                  <a:rPr lang="en-US" sz="1400" b="1" dirty="0" smtClean="0">
                                    <a:solidFill>
                                      <a:schemeClr val="tx2"/>
                                    </a:solidFill>
                                  </a:rPr>
                                  <m:t>EXAMINATION</m:t>
                                </m:r>
                                <m:r>
                                  <m:rPr>
                                    <m:nor/>
                                  </m:rPr>
                                  <a:rPr lang="en-US" sz="1400" b="1" dirty="0" smtClean="0">
                                    <a:solidFill>
                                      <a:schemeClr val="tx2"/>
                                    </a:solidFill>
                                  </a:rPr>
                                  <m:t> </m:t>
                                </m:r>
                                <m:r>
                                  <m:rPr>
                                    <m:nor/>
                                  </m:rPr>
                                  <a:rPr lang="en-US" sz="1400" b="1" dirty="0" smtClean="0">
                                    <a:solidFill>
                                      <a:schemeClr val="tx2"/>
                                    </a:solidFill>
                                  </a:rPr>
                                  <m:t>MARKS</m:t>
                                </m:r>
                                <m:r>
                                  <m:rPr>
                                    <m:nor/>
                                  </m:rPr>
                                  <a:rPr lang="en-US" sz="1400" b="1" dirty="0" smtClean="0">
                                    <a:solidFill>
                                      <a:schemeClr val="tx2"/>
                                    </a:solidFill>
                                  </a:rPr>
                                  <m:t> </m:t>
                                </m:r>
                                <m:r>
                                  <m:rPr>
                                    <m:nor/>
                                  </m:rPr>
                                  <a:rPr lang="en-US" sz="1400" b="1" dirty="0" smtClean="0">
                                    <a:solidFill>
                                      <a:schemeClr val="tx2"/>
                                    </a:solidFill>
                                  </a:rPr>
                                  <m:t>IN</m:t>
                                </m:r>
                                <m:r>
                                  <m:rPr>
                                    <m:nor/>
                                  </m:rPr>
                                  <a:rPr lang="en-US" sz="1400" b="1" dirty="0" smtClean="0">
                                    <a:solidFill>
                                      <a:schemeClr val="tx2"/>
                                    </a:solidFill>
                                  </a:rPr>
                                  <m:t> </m:t>
                                </m:r>
                                <m:r>
                                  <m:rPr>
                                    <m:nor/>
                                  </m:rPr>
                                  <a:rPr lang="en-US" sz="1400" b="1" dirty="0" smtClean="0">
                                    <a:solidFill>
                                      <a:schemeClr val="tx2"/>
                                    </a:solidFill>
                                  </a:rPr>
                                  <m:t>PERCENTAGE</m:t>
                                </m:r>
                                <m:r>
                                  <m:rPr>
                                    <m:nor/>
                                  </m:rPr>
                                  <a:rPr lang="en-US" sz="1400" b="1" dirty="0" smtClean="0">
                                    <a:solidFill>
                                      <a:schemeClr val="tx2"/>
                                    </a:solidFill>
                                  </a:rPr>
                                  <m:t> = </m:t>
                                </m:r>
                                <m:r>
                                  <m:rPr>
                                    <m:nor/>
                                  </m:rPr>
                                  <a:rPr lang="en-US" sz="1400" b="1" dirty="0" smtClean="0">
                                    <a:solidFill>
                                      <a:schemeClr val="tx2"/>
                                    </a:solidFill>
                                  </a:rPr>
                                  <m:t>X</m:t>
                                </m:r>
                                <m:r>
                                  <m:rPr>
                                    <m:nor/>
                                  </m:rPr>
                                  <a:rPr lang="en-US" sz="1400" b="1" baseline="-25000" dirty="0" smtClean="0">
                                    <a:solidFill>
                                      <a:schemeClr val="tx2"/>
                                    </a:solidFill>
                                  </a:rPr>
                                  <m:t>2</m:t>
                                </m:r>
                                <m:r>
                                  <m:rPr>
                                    <m:nor/>
                                  </m:rPr>
                                  <a:rPr lang="en-US" sz="1400" b="1" dirty="0" smtClean="0">
                                    <a:solidFill>
                                      <a:schemeClr val="tx2"/>
                                    </a:solidFill>
                                  </a:rPr>
                                  <m:t> </m:t>
                                </m:r>
                              </m:oMath>
                            </m:oMathPara>
                          </a14:m>
                          <a:endParaRPr lang="en-US" sz="1400" dirty="0" smtClean="0">
                            <a:solidFill>
                              <a:schemeClr val="tx2"/>
                            </a:solidFill>
                          </a:endParaRPr>
                        </a:p>
                        <a:p>
                          <a:pPr algn="ctr"/>
                          <a:r>
                            <a:rPr lang="en-US" sz="1400" b="1" dirty="0" smtClean="0">
                              <a:solidFill>
                                <a:srgbClr val="C00000"/>
                              </a:solidFill>
                            </a:rPr>
                            <a:t>MERIT INDEX, M =  0.6</a:t>
                          </a:r>
                          <a:r>
                            <a:rPr lang="en-US" sz="1400" b="1" baseline="-25000" dirty="0" smtClean="0">
                              <a:solidFill>
                                <a:srgbClr val="C00000"/>
                              </a:solidFill>
                            </a:rPr>
                            <a:t> </a:t>
                          </a:r>
                          <a:r>
                            <a:rPr lang="en-US" sz="1400" b="1" dirty="0" smtClean="0">
                              <a:solidFill>
                                <a:srgbClr val="C00000"/>
                              </a:solidFill>
                            </a:rPr>
                            <a:t>* X</a:t>
                          </a:r>
                          <a:r>
                            <a:rPr lang="en-US" sz="1400" b="1" baseline="-25000" dirty="0" smtClean="0">
                              <a:solidFill>
                                <a:srgbClr val="C00000"/>
                              </a:solidFill>
                            </a:rPr>
                            <a:t>1</a:t>
                          </a:r>
                          <a:r>
                            <a:rPr lang="en-US" sz="1400" b="1" dirty="0" smtClean="0">
                              <a:solidFill>
                                <a:srgbClr val="C00000"/>
                              </a:solidFill>
                            </a:rPr>
                            <a:t>  + 0.4 * X</a:t>
                          </a:r>
                          <a:r>
                            <a:rPr lang="en-US" sz="1400" b="1" baseline="-25000" dirty="0" smtClean="0">
                              <a:solidFill>
                                <a:srgbClr val="C00000"/>
                              </a:solidFill>
                            </a:rPr>
                            <a:t>2</a:t>
                          </a:r>
                          <a:r>
                            <a:rPr lang="en-US" sz="1400" b="1" dirty="0" smtClean="0">
                              <a:solidFill>
                                <a:srgbClr val="C00000"/>
                              </a:solidFill>
                            </a:rPr>
                            <a:t> </a:t>
                          </a:r>
                          <a:endParaRPr lang="en-US" sz="1400" dirty="0" smtClean="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p:graphicFrame>
            <p:nvGraphicFramePr>
              <p:cNvPr id="8" name="Table 7"/>
              <p:cNvGraphicFramePr>
                <a:graphicFrameLocks noGrp="1"/>
              </p:cNvGraphicFramePr>
              <p:nvPr>
                <p:extLst>
                  <p:ext uri="{D42A27DB-BD31-4B8C-83A1-F6EECF244321}">
                    <p14:modId xmlns:p14="http://schemas.microsoft.com/office/powerpoint/2010/main" val="583662283"/>
                  </p:ext>
                </p:extLst>
              </p:nvPr>
            </p:nvGraphicFramePr>
            <p:xfrm>
              <a:off x="1252994" y="5495528"/>
              <a:ext cx="5416366" cy="2296573"/>
            </p:xfrm>
            <a:graphic>
              <a:graphicData uri="http://schemas.openxmlformats.org/drawingml/2006/table">
                <a:tbl>
                  <a:tblPr firstRow="1" bandRow="1">
                    <a:tableStyleId>{9D7B26C5-4107-4FEC-AEDC-1716B250A1EF}</a:tableStyleId>
                  </a:tblPr>
                  <a:tblGrid>
                    <a:gridCol w="5416366"/>
                  </a:tblGrid>
                  <a:tr h="518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Eligibility* : </a:t>
                          </a:r>
                          <a:r>
                            <a:rPr lang="en-US" sz="1400" baseline="0" dirty="0" smtClean="0">
                              <a:effectLst/>
                              <a:latin typeface="+mn-lt"/>
                            </a:rPr>
                            <a:t> Passing H.S. or equivalent examination within eligible year</a:t>
                          </a:r>
                          <a:endParaRPr lang="en-US" sz="1400" dirty="0" smtClean="0">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mn-lt"/>
                            </a:rPr>
                            <a:t>Aggregate calculation : </a:t>
                          </a:r>
                          <a:r>
                            <a:rPr lang="en-US" sz="1400" b="0" baseline="0" dirty="0" smtClean="0">
                              <a:effectLst/>
                            </a:rPr>
                            <a:t>Best 5 subject marks </a:t>
                          </a:r>
                          <a:endParaRPr lang="en-US" sz="1400" b="0" dirty="0" smtClean="0">
                            <a:effectLst/>
                            <a:latin typeface="+mn-lt"/>
                            <a:ea typeface="Calibri"/>
                            <a:cs typeface="Vrind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2705">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13" t="-74194" r="-113" b="-4608"/>
                          </a:stretch>
                        </a:blipFill>
                      </a:tcPr>
                    </a:tc>
                  </a:tr>
                </a:tbl>
              </a:graphicData>
            </a:graphic>
          </p:graphicFrame>
        </mc:Fallback>
      </mc:AlternateContent>
      <p:sp>
        <p:nvSpPr>
          <p:cNvPr id="9" name="Rectangle 8"/>
          <p:cNvSpPr/>
          <p:nvPr/>
        </p:nvSpPr>
        <p:spPr>
          <a:xfrm>
            <a:off x="1260277" y="1403648"/>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B.Sc. &amp; B.A. </a:t>
            </a:r>
            <a:r>
              <a:rPr lang="en-US" sz="2000" b="1" dirty="0" err="1" smtClean="0">
                <a:solidFill>
                  <a:schemeClr val="bg1"/>
                </a:solidFill>
              </a:rPr>
              <a:t>Honours</a:t>
            </a:r>
            <a:r>
              <a:rPr lang="en-US" sz="2000" b="1" dirty="0" smtClean="0">
                <a:solidFill>
                  <a:schemeClr val="bg1"/>
                </a:solidFill>
              </a:rPr>
              <a:t> courses</a:t>
            </a:r>
          </a:p>
        </p:txBody>
      </p:sp>
      <p:sp>
        <p:nvSpPr>
          <p:cNvPr id="10" name="Rectangle 9"/>
          <p:cNvSpPr/>
          <p:nvPr/>
        </p:nvSpPr>
        <p:spPr>
          <a:xfrm>
            <a:off x="1261923" y="506157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B.Sc. &amp; B.A. General courses</a:t>
            </a:r>
          </a:p>
        </p:txBody>
      </p:sp>
      <p:sp>
        <p:nvSpPr>
          <p:cNvPr id="3" name="TextBox 2"/>
          <p:cNvSpPr txBox="1"/>
          <p:nvPr/>
        </p:nvSpPr>
        <p:spPr>
          <a:xfrm>
            <a:off x="1261923" y="7812360"/>
            <a:ext cx="5086072" cy="646331"/>
          </a:xfrm>
          <a:prstGeom prst="rect">
            <a:avLst/>
          </a:prstGeom>
          <a:noFill/>
        </p:spPr>
        <p:txBody>
          <a:bodyPr wrap="none" rtlCol="0">
            <a:spAutoFit/>
          </a:bodyPr>
          <a:lstStyle/>
          <a:p>
            <a:r>
              <a:rPr lang="en-US" sz="1200" b="1" dirty="0" smtClean="0"/>
              <a:t># Detailed </a:t>
            </a:r>
            <a:r>
              <a:rPr lang="en-US" sz="1200" b="1" dirty="0"/>
              <a:t>Tie-breaking policy can be found in College </a:t>
            </a:r>
            <a:r>
              <a:rPr lang="en-US" sz="1200" b="1" dirty="0" smtClean="0"/>
              <a:t>website.</a:t>
            </a:r>
          </a:p>
          <a:p>
            <a:endParaRPr lang="en-US" sz="1200" b="1" dirty="0"/>
          </a:p>
          <a:p>
            <a:r>
              <a:rPr lang="en-US" sz="1200" b="1" dirty="0" smtClean="0"/>
              <a:t>* Eligibility criteria is subjected to B.U. admission guidelines for A.Y. 2021-22.</a:t>
            </a:r>
            <a:endParaRPr lang="en-US" sz="1200" b="1" dirty="0"/>
          </a:p>
        </p:txBody>
      </p:sp>
    </p:spTree>
    <p:extLst>
      <p:ext uri="{BB962C8B-B14F-4D97-AF65-F5344CB8AC3E}">
        <p14:creationId xmlns:p14="http://schemas.microsoft.com/office/powerpoint/2010/main" val="3078010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Course wise detailed </a:t>
            </a:r>
            <a:r>
              <a:rPr lang="en-US" sz="2000" b="1" dirty="0">
                <a:solidFill>
                  <a:schemeClr val="bg1"/>
                </a:solidFill>
              </a:rPr>
              <a:t>seat </a:t>
            </a:r>
            <a:r>
              <a:rPr lang="en-US" sz="2000" b="1" dirty="0" smtClean="0">
                <a:solidFill>
                  <a:schemeClr val="bg1"/>
                </a:solidFill>
              </a:rPr>
              <a:t>distribution*</a:t>
            </a:r>
            <a:endParaRPr lang="en-US" sz="2000" b="1" dirty="0">
              <a:solidFill>
                <a:schemeClr val="bg1"/>
              </a:solidFill>
            </a:endParaRPr>
          </a:p>
        </p:txBody>
      </p:sp>
      <p:sp>
        <p:nvSpPr>
          <p:cNvPr id="6" name="Rectangle 5"/>
          <p:cNvSpPr/>
          <p:nvPr/>
        </p:nvSpPr>
        <p:spPr>
          <a:xfrm>
            <a:off x="26436" y="381000"/>
            <a:ext cx="1060579" cy="4190999"/>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S</a:t>
            </a:r>
            <a:r>
              <a:rPr lang="en-US" b="1" dirty="0" smtClean="0">
                <a:solidFill>
                  <a:srgbClr val="A40000"/>
                </a:solidFill>
              </a:rPr>
              <a:t>EATS </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30</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53699443"/>
              </p:ext>
            </p:extLst>
          </p:nvPr>
        </p:nvGraphicFramePr>
        <p:xfrm>
          <a:off x="1219200" y="1905000"/>
          <a:ext cx="5508171" cy="5509816"/>
        </p:xfrm>
        <a:graphic>
          <a:graphicData uri="http://schemas.openxmlformats.org/drawingml/2006/table">
            <a:tbl>
              <a:tblPr firstRow="1" firstCol="1" lastRow="1" lastCol="1" bandRow="1" bandCol="1">
                <a:tableStyleId>{5940675A-B579-460E-94D1-54222C63F5DA}</a:tableStyleId>
              </a:tblPr>
              <a:tblGrid>
                <a:gridCol w="1600200"/>
                <a:gridCol w="609600"/>
                <a:gridCol w="533400"/>
                <a:gridCol w="800951"/>
                <a:gridCol w="682400"/>
                <a:gridCol w="614160"/>
                <a:gridCol w="667460"/>
              </a:tblGrid>
              <a:tr h="1102490">
                <a:tc>
                  <a:txBody>
                    <a:bodyPr/>
                    <a:lstStyle/>
                    <a:p>
                      <a:pPr marL="0" marR="0" algn="ctr">
                        <a:lnSpc>
                          <a:spcPts val="1260"/>
                        </a:lnSpc>
                        <a:spcBef>
                          <a:spcPts val="50"/>
                        </a:spcBef>
                        <a:spcAft>
                          <a:spcPts val="0"/>
                        </a:spcAft>
                      </a:pPr>
                      <a:endParaRPr lang="en-US" sz="1600" dirty="0" smtClean="0">
                        <a:effectLst/>
                      </a:endParaRPr>
                    </a:p>
                    <a:p>
                      <a:pPr marL="0" marR="0" algn="ctr">
                        <a:lnSpc>
                          <a:spcPts val="1260"/>
                        </a:lnSpc>
                        <a:spcBef>
                          <a:spcPts val="50"/>
                        </a:spcBef>
                        <a:spcAft>
                          <a:spcPts val="0"/>
                        </a:spcAft>
                      </a:pPr>
                      <a:r>
                        <a:rPr lang="en-US" sz="1600" dirty="0">
                          <a:effectLst/>
                        </a:rPr>
                        <a:t> </a:t>
                      </a:r>
                    </a:p>
                    <a:p>
                      <a:pPr marL="86995" marR="81280" algn="ctr">
                        <a:lnSpc>
                          <a:spcPts val="1260"/>
                        </a:lnSpc>
                        <a:spcBef>
                          <a:spcPts val="0"/>
                        </a:spcBef>
                        <a:spcAft>
                          <a:spcPts val="0"/>
                        </a:spcAft>
                      </a:pPr>
                      <a:r>
                        <a:rPr lang="en-US" sz="1600" dirty="0">
                          <a:effectLst/>
                        </a:rPr>
                        <a:t>Subjects</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260"/>
                        </a:lnSpc>
                        <a:spcBef>
                          <a:spcPts val="50"/>
                        </a:spcBef>
                        <a:spcAft>
                          <a:spcPts val="0"/>
                        </a:spcAft>
                      </a:pPr>
                      <a:r>
                        <a:rPr lang="en-US" sz="1600" dirty="0">
                          <a:effectLst/>
                        </a:rPr>
                        <a:t> </a:t>
                      </a:r>
                    </a:p>
                    <a:p>
                      <a:pPr marL="125730" marR="121285" algn="ctr">
                        <a:lnSpc>
                          <a:spcPts val="1260"/>
                        </a:lnSpc>
                        <a:spcBef>
                          <a:spcPts val="0"/>
                        </a:spcBef>
                        <a:spcAft>
                          <a:spcPts val="0"/>
                        </a:spcAft>
                      </a:pPr>
                      <a:r>
                        <a:rPr lang="en-US" sz="1600" dirty="0" smtClean="0">
                          <a:effectLst/>
                        </a:rPr>
                        <a:t>Gen</a:t>
                      </a:r>
                      <a:endParaRPr lang="en-US" sz="1600" dirty="0">
                        <a:effectLst/>
                        <a:latin typeface="Carlito"/>
                        <a:ea typeface="Carlito"/>
                        <a:cs typeface="Carlito"/>
                      </a:endParaRPr>
                    </a:p>
                  </a:txBody>
                  <a:tcPr marL="0" marR="0" marT="0" marB="0" vert="vert27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1605" marR="122555" indent="92710" algn="ctr">
                        <a:lnSpc>
                          <a:spcPts val="1350"/>
                        </a:lnSpc>
                        <a:spcBef>
                          <a:spcPts val="285"/>
                        </a:spcBef>
                        <a:spcAft>
                          <a:spcPts val="0"/>
                        </a:spcAft>
                      </a:pPr>
                      <a:endParaRPr lang="en-US" sz="1600" dirty="0" smtClean="0">
                        <a:effectLst/>
                      </a:endParaRPr>
                    </a:p>
                    <a:p>
                      <a:pPr marL="141605" marR="122555" indent="92710" algn="ctr">
                        <a:lnSpc>
                          <a:spcPts val="1350"/>
                        </a:lnSpc>
                        <a:spcBef>
                          <a:spcPts val="285"/>
                        </a:spcBef>
                        <a:spcAft>
                          <a:spcPts val="0"/>
                        </a:spcAft>
                      </a:pPr>
                      <a:r>
                        <a:rPr lang="en-US" sz="1600" dirty="0" smtClean="0">
                          <a:effectLst/>
                        </a:rPr>
                        <a:t>SC</a:t>
                      </a:r>
                    </a:p>
                    <a:p>
                      <a:pPr marL="141605" marR="122555" indent="92710" algn="l">
                        <a:lnSpc>
                          <a:spcPts val="1350"/>
                        </a:lnSpc>
                        <a:spcBef>
                          <a:spcPts val="285"/>
                        </a:spcBef>
                        <a:spcAft>
                          <a:spcPts val="0"/>
                        </a:spcAft>
                      </a:pPr>
                      <a:r>
                        <a:rPr lang="en-US" sz="1600" dirty="0" smtClean="0">
                          <a:effectLst/>
                        </a:rPr>
                        <a:t>(22%)</a:t>
                      </a:r>
                      <a:endParaRPr lang="en-US" sz="1600" dirty="0">
                        <a:effectLst/>
                        <a:latin typeface="Carlito"/>
                        <a:ea typeface="Carlito"/>
                        <a:cs typeface="Carlito"/>
                      </a:endParaRPr>
                    </a:p>
                  </a:txBody>
                  <a:tcPr marL="0" marR="0" marT="0" marB="0" vert="vert27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530" marR="158115" indent="60960" algn="ctr">
                        <a:lnSpc>
                          <a:spcPts val="1350"/>
                        </a:lnSpc>
                        <a:spcBef>
                          <a:spcPts val="285"/>
                        </a:spcBef>
                        <a:spcAft>
                          <a:spcPts val="0"/>
                        </a:spcAft>
                      </a:pPr>
                      <a:endParaRPr lang="en-US" sz="1600" dirty="0" smtClean="0">
                        <a:effectLst/>
                      </a:endParaRPr>
                    </a:p>
                    <a:p>
                      <a:pPr marL="176530" marR="158115" indent="60960" algn="ctr">
                        <a:lnSpc>
                          <a:spcPts val="1350"/>
                        </a:lnSpc>
                        <a:spcBef>
                          <a:spcPts val="285"/>
                        </a:spcBef>
                        <a:spcAft>
                          <a:spcPts val="0"/>
                        </a:spcAft>
                      </a:pPr>
                      <a:r>
                        <a:rPr lang="en-US" sz="1600" dirty="0" smtClean="0">
                          <a:effectLst/>
                        </a:rPr>
                        <a:t>ST </a:t>
                      </a:r>
                      <a:r>
                        <a:rPr lang="en-US" sz="1600" dirty="0">
                          <a:effectLst/>
                        </a:rPr>
                        <a:t>(6%)</a:t>
                      </a:r>
                      <a:endParaRPr lang="en-US" sz="1600" dirty="0">
                        <a:effectLst/>
                        <a:latin typeface="Carlito"/>
                        <a:ea typeface="Carlito"/>
                        <a:cs typeface="Carlito"/>
                      </a:endParaRPr>
                    </a:p>
                  </a:txBody>
                  <a:tcPr marL="0" marR="0" marT="0" marB="0" vert="vert27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0970" marR="104140" indent="-21590" algn="ctr">
                        <a:lnSpc>
                          <a:spcPts val="1350"/>
                        </a:lnSpc>
                        <a:spcBef>
                          <a:spcPts val="285"/>
                        </a:spcBef>
                        <a:spcAft>
                          <a:spcPts val="0"/>
                        </a:spcAft>
                      </a:pPr>
                      <a:endParaRPr lang="en-US" sz="1600" dirty="0" smtClean="0">
                        <a:effectLst/>
                      </a:endParaRPr>
                    </a:p>
                    <a:p>
                      <a:pPr marL="140970" marR="104140" indent="-21590" algn="ctr">
                        <a:lnSpc>
                          <a:spcPts val="1350"/>
                        </a:lnSpc>
                        <a:spcBef>
                          <a:spcPts val="285"/>
                        </a:spcBef>
                        <a:spcAft>
                          <a:spcPts val="0"/>
                        </a:spcAft>
                      </a:pPr>
                      <a:r>
                        <a:rPr lang="en-US" sz="1600" dirty="0" smtClean="0">
                          <a:effectLst/>
                        </a:rPr>
                        <a:t>OBC-A</a:t>
                      </a:r>
                    </a:p>
                    <a:p>
                      <a:pPr marL="140970" marR="104140" indent="-21590" algn="ctr">
                        <a:lnSpc>
                          <a:spcPts val="1350"/>
                        </a:lnSpc>
                        <a:spcBef>
                          <a:spcPts val="285"/>
                        </a:spcBef>
                        <a:spcAft>
                          <a:spcPts val="0"/>
                        </a:spcAft>
                      </a:pPr>
                      <a:r>
                        <a:rPr lang="en-US" sz="1600" dirty="0" smtClean="0">
                          <a:effectLst/>
                        </a:rPr>
                        <a:t>(10</a:t>
                      </a:r>
                      <a:r>
                        <a:rPr lang="en-US" sz="1600" dirty="0">
                          <a:effectLst/>
                        </a:rPr>
                        <a:t>%)</a:t>
                      </a:r>
                      <a:endParaRPr lang="en-US" sz="1600" dirty="0">
                        <a:effectLst/>
                        <a:latin typeface="Carlito"/>
                        <a:ea typeface="Carlito"/>
                        <a:cs typeface="Carlito"/>
                      </a:endParaRPr>
                    </a:p>
                  </a:txBody>
                  <a:tcPr marL="0" marR="0" marT="0" marB="0" vert="vert27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530" marR="105410" indent="-53340" algn="ctr">
                        <a:lnSpc>
                          <a:spcPts val="1350"/>
                        </a:lnSpc>
                        <a:spcBef>
                          <a:spcPts val="285"/>
                        </a:spcBef>
                        <a:spcAft>
                          <a:spcPts val="0"/>
                        </a:spcAft>
                      </a:pPr>
                      <a:endParaRPr lang="en-US" sz="1600" dirty="0" smtClean="0">
                        <a:effectLst/>
                      </a:endParaRPr>
                    </a:p>
                    <a:p>
                      <a:pPr marL="176530" marR="105410" indent="-53340" algn="ctr">
                        <a:lnSpc>
                          <a:spcPts val="1350"/>
                        </a:lnSpc>
                        <a:spcBef>
                          <a:spcPts val="285"/>
                        </a:spcBef>
                        <a:spcAft>
                          <a:spcPts val="0"/>
                        </a:spcAft>
                      </a:pPr>
                      <a:r>
                        <a:rPr lang="en-US" sz="1600" dirty="0" smtClean="0">
                          <a:effectLst/>
                        </a:rPr>
                        <a:t>OBC-B </a:t>
                      </a:r>
                      <a:r>
                        <a:rPr lang="en-US" sz="1600" dirty="0">
                          <a:effectLst/>
                        </a:rPr>
                        <a:t>(7%)</a:t>
                      </a:r>
                      <a:endParaRPr lang="en-US" sz="1600" dirty="0">
                        <a:effectLst/>
                        <a:latin typeface="Carlito"/>
                        <a:ea typeface="Carlito"/>
                        <a:cs typeface="Carlito"/>
                      </a:endParaRPr>
                    </a:p>
                  </a:txBody>
                  <a:tcPr marL="0" marR="0" marT="0" marB="0" vert="vert27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ts val="1260"/>
                        </a:lnSpc>
                        <a:spcBef>
                          <a:spcPts val="50"/>
                        </a:spcBef>
                        <a:spcAft>
                          <a:spcPts val="0"/>
                        </a:spcAft>
                      </a:pPr>
                      <a:r>
                        <a:rPr lang="en-US" sz="1600" dirty="0">
                          <a:effectLst/>
                        </a:rPr>
                        <a:t> </a:t>
                      </a:r>
                    </a:p>
                    <a:p>
                      <a:pPr marL="147955" marR="142240" algn="ctr">
                        <a:lnSpc>
                          <a:spcPts val="1260"/>
                        </a:lnSpc>
                        <a:spcBef>
                          <a:spcPts val="0"/>
                        </a:spcBef>
                        <a:spcAft>
                          <a:spcPts val="0"/>
                        </a:spcAft>
                      </a:pPr>
                      <a:endParaRPr lang="en-US" sz="1600" dirty="0" smtClean="0">
                        <a:effectLst/>
                      </a:endParaRPr>
                    </a:p>
                    <a:p>
                      <a:pPr marL="147955" marR="142240" algn="ctr">
                        <a:lnSpc>
                          <a:spcPts val="1260"/>
                        </a:lnSpc>
                        <a:spcBef>
                          <a:spcPts val="0"/>
                        </a:spcBef>
                        <a:spcAft>
                          <a:spcPts val="0"/>
                        </a:spcAft>
                      </a:pPr>
                      <a:r>
                        <a:rPr lang="en-US" sz="1600" dirty="0" smtClean="0">
                          <a:effectLst/>
                        </a:rPr>
                        <a:t>Total</a:t>
                      </a:r>
                      <a:endParaRPr lang="en-US" sz="1600" dirty="0">
                        <a:effectLst/>
                        <a:latin typeface="Carlito"/>
                        <a:ea typeface="Carlito"/>
                        <a:cs typeface="Carlito"/>
                      </a:endParaRPr>
                    </a:p>
                  </a:txBody>
                  <a:tcPr marL="0" marR="0" marT="0" marB="0" vert="vert27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478">
                <a:tc>
                  <a:txBody>
                    <a:bodyPr/>
                    <a:lstStyle/>
                    <a:p>
                      <a:pPr marL="85090" marR="81280" algn="ctr">
                        <a:lnSpc>
                          <a:spcPts val="1260"/>
                        </a:lnSpc>
                        <a:spcBef>
                          <a:spcPts val="140"/>
                        </a:spcBef>
                        <a:spcAft>
                          <a:spcPts val="0"/>
                        </a:spcAft>
                      </a:pPr>
                      <a:endParaRPr lang="en-US" sz="1600" dirty="0" smtClean="0">
                        <a:effectLst/>
                      </a:endParaRPr>
                    </a:p>
                    <a:p>
                      <a:pPr marL="85090" marR="81280" algn="ctr">
                        <a:lnSpc>
                          <a:spcPts val="1260"/>
                        </a:lnSpc>
                        <a:spcBef>
                          <a:spcPts val="140"/>
                        </a:spcBef>
                        <a:spcAft>
                          <a:spcPts val="0"/>
                        </a:spcAft>
                      </a:pPr>
                      <a:r>
                        <a:rPr lang="en-US" sz="1600" dirty="0" smtClean="0">
                          <a:effectLst/>
                        </a:rPr>
                        <a:t>Physics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effectLst/>
                        </a:rPr>
                        <a:t>8 </a:t>
                      </a:r>
                      <a:endParaRPr lang="en-US" sz="1600" dirty="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effectLst/>
                        </a:rPr>
                        <a:t>3 </a:t>
                      </a:r>
                      <a:endParaRPr lang="en-US" sz="1600" dirty="0">
                        <a:effectLst/>
                        <a:latin typeface="+mn-lt"/>
                      </a:endParaRPr>
                    </a:p>
                  </a:txBody>
                  <a:tcPr marL="121920" marR="12192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effectLst/>
                        </a:rPr>
                        <a:t>1 </a:t>
                      </a:r>
                      <a:endParaRPr lang="en-US" sz="1600" dirty="0">
                        <a:effectLst/>
                        <a:latin typeface="+mn-lt"/>
                      </a:endParaRPr>
                    </a:p>
                  </a:txBody>
                  <a:tcPr marL="121920" marR="12192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effectLst/>
                        </a:rPr>
                        <a:t>1 </a:t>
                      </a:r>
                      <a:endParaRPr lang="en-US" sz="1600" dirty="0">
                        <a:effectLst/>
                        <a:latin typeface="+mn-lt"/>
                      </a:endParaRPr>
                    </a:p>
                  </a:txBody>
                  <a:tcPr marL="121920" marR="121920" marT="34290" marB="3429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effectLst/>
                        </a:rPr>
                        <a:t>15</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96478">
                <a:tc>
                  <a:txBody>
                    <a:bodyPr/>
                    <a:lstStyle/>
                    <a:p>
                      <a:pPr marL="88265" marR="81280" algn="ctr">
                        <a:lnSpc>
                          <a:spcPts val="1260"/>
                        </a:lnSpc>
                        <a:spcBef>
                          <a:spcPts val="140"/>
                        </a:spcBef>
                        <a:spcAft>
                          <a:spcPts val="0"/>
                        </a:spcAft>
                      </a:pPr>
                      <a:endParaRPr lang="en-US" sz="1600" dirty="0" smtClean="0">
                        <a:effectLst/>
                      </a:endParaRPr>
                    </a:p>
                    <a:p>
                      <a:pPr marL="88265" marR="81280" algn="ctr">
                        <a:lnSpc>
                          <a:spcPts val="1260"/>
                        </a:lnSpc>
                        <a:spcBef>
                          <a:spcPts val="140"/>
                        </a:spcBef>
                        <a:spcAft>
                          <a:spcPts val="0"/>
                        </a:spcAft>
                      </a:pPr>
                      <a:r>
                        <a:rPr lang="en-US" sz="1600" dirty="0" smtClean="0">
                          <a:effectLst/>
                        </a:rPr>
                        <a:t>Chemistry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8 </a:t>
                      </a:r>
                      <a:endParaRPr lang="en-US" sz="160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2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1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15</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66754">
                <a:tc>
                  <a:txBody>
                    <a:bodyPr/>
                    <a:lstStyle/>
                    <a:p>
                      <a:pPr marL="88265" marR="81280" algn="ctr">
                        <a:lnSpc>
                          <a:spcPts val="1260"/>
                        </a:lnSpc>
                        <a:spcBef>
                          <a:spcPts val="140"/>
                        </a:spcBef>
                        <a:spcAft>
                          <a:spcPts val="0"/>
                        </a:spcAft>
                      </a:pPr>
                      <a:endParaRPr lang="en-US" sz="1600" dirty="0" smtClean="0">
                        <a:effectLst/>
                      </a:endParaRPr>
                    </a:p>
                    <a:p>
                      <a:pPr marL="88265" marR="81280" algn="ctr">
                        <a:lnSpc>
                          <a:spcPts val="1260"/>
                        </a:lnSpc>
                        <a:spcBef>
                          <a:spcPts val="140"/>
                        </a:spcBef>
                        <a:spcAft>
                          <a:spcPts val="0"/>
                        </a:spcAft>
                      </a:pPr>
                      <a:r>
                        <a:rPr lang="en-US" sz="1600" dirty="0" smtClean="0">
                          <a:effectLst/>
                        </a:rPr>
                        <a:t>Mathematics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14 </a:t>
                      </a:r>
                      <a:endParaRPr lang="en-US" sz="160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6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2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25</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478">
                <a:tc>
                  <a:txBody>
                    <a:bodyPr/>
                    <a:lstStyle/>
                    <a:p>
                      <a:pPr marL="85090" marR="81280" algn="ctr">
                        <a:lnSpc>
                          <a:spcPts val="1260"/>
                        </a:lnSpc>
                        <a:spcBef>
                          <a:spcPts val="140"/>
                        </a:spcBef>
                        <a:spcAft>
                          <a:spcPts val="0"/>
                        </a:spcAft>
                      </a:pPr>
                      <a:endParaRPr lang="en-US" sz="1600" dirty="0" smtClean="0">
                        <a:effectLst/>
                      </a:endParaRPr>
                    </a:p>
                    <a:p>
                      <a:pPr marL="85090" marR="81280" algn="ctr">
                        <a:lnSpc>
                          <a:spcPts val="1260"/>
                        </a:lnSpc>
                        <a:spcBef>
                          <a:spcPts val="140"/>
                        </a:spcBef>
                        <a:spcAft>
                          <a:spcPts val="0"/>
                        </a:spcAft>
                      </a:pPr>
                      <a:r>
                        <a:rPr lang="en-US" sz="1600" dirty="0" smtClean="0">
                          <a:effectLst/>
                        </a:rPr>
                        <a:t>Bengali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17 </a:t>
                      </a:r>
                      <a:endParaRPr lang="en-US" sz="1600" b="0" dirty="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7 </a:t>
                      </a:r>
                      <a:endParaRPr lang="en-US" sz="1600" b="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b="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 </a:t>
                      </a:r>
                      <a:endParaRPr lang="en-US" sz="1600" b="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b="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smtClean="0">
                          <a:effectLst/>
                        </a:rPr>
                        <a:t>31</a:t>
                      </a:r>
                      <a:endParaRPr lang="en-US" sz="1600" b="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478">
                <a:tc>
                  <a:txBody>
                    <a:bodyPr/>
                    <a:lstStyle/>
                    <a:p>
                      <a:pPr marL="86360" marR="81280" algn="ctr">
                        <a:lnSpc>
                          <a:spcPts val="1260"/>
                        </a:lnSpc>
                        <a:spcBef>
                          <a:spcPts val="140"/>
                        </a:spcBef>
                        <a:spcAft>
                          <a:spcPts val="0"/>
                        </a:spcAft>
                      </a:pPr>
                      <a:endParaRPr lang="en-US" sz="1600" dirty="0" smtClean="0">
                        <a:effectLst/>
                      </a:endParaRPr>
                    </a:p>
                    <a:p>
                      <a:pPr marL="86360" marR="81280" algn="ctr">
                        <a:lnSpc>
                          <a:spcPts val="1260"/>
                        </a:lnSpc>
                        <a:spcBef>
                          <a:spcPts val="140"/>
                        </a:spcBef>
                        <a:spcAft>
                          <a:spcPts val="0"/>
                        </a:spcAft>
                      </a:pPr>
                      <a:r>
                        <a:rPr lang="en-US" sz="1600" dirty="0" smtClean="0">
                          <a:effectLst/>
                        </a:rPr>
                        <a:t>English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17 </a:t>
                      </a:r>
                      <a:endParaRPr lang="en-US" sz="1600" dirty="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7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31</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478">
                <a:tc>
                  <a:txBody>
                    <a:bodyPr/>
                    <a:lstStyle/>
                    <a:p>
                      <a:pPr marL="86995" marR="81280" algn="ctr">
                        <a:lnSpc>
                          <a:spcPts val="1260"/>
                        </a:lnSpc>
                        <a:spcBef>
                          <a:spcPts val="140"/>
                        </a:spcBef>
                        <a:spcAft>
                          <a:spcPts val="0"/>
                        </a:spcAft>
                      </a:pPr>
                      <a:endParaRPr lang="en-US" sz="1600" dirty="0" smtClean="0">
                        <a:effectLst/>
                      </a:endParaRPr>
                    </a:p>
                    <a:p>
                      <a:pPr marL="86995" marR="81280" algn="ctr">
                        <a:lnSpc>
                          <a:spcPts val="1260"/>
                        </a:lnSpc>
                        <a:spcBef>
                          <a:spcPts val="140"/>
                        </a:spcBef>
                        <a:spcAft>
                          <a:spcPts val="0"/>
                        </a:spcAft>
                      </a:pPr>
                      <a:r>
                        <a:rPr lang="en-US" sz="1600" dirty="0" smtClean="0">
                          <a:effectLst/>
                        </a:rPr>
                        <a:t>Sanskrit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17 </a:t>
                      </a:r>
                      <a:endParaRPr lang="en-US" sz="1600" dirty="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7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2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31</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96478">
                <a:tc>
                  <a:txBody>
                    <a:bodyPr/>
                    <a:lstStyle/>
                    <a:p>
                      <a:pPr marL="86360" marR="81280" algn="ctr">
                        <a:lnSpc>
                          <a:spcPts val="1260"/>
                        </a:lnSpc>
                        <a:spcBef>
                          <a:spcPts val="140"/>
                        </a:spcBef>
                        <a:spcAft>
                          <a:spcPts val="0"/>
                        </a:spcAft>
                      </a:pPr>
                      <a:endParaRPr lang="en-US" sz="1600" dirty="0" smtClean="0">
                        <a:effectLst/>
                      </a:endParaRPr>
                    </a:p>
                    <a:p>
                      <a:pPr marL="86360" marR="81280" algn="ctr">
                        <a:lnSpc>
                          <a:spcPts val="1260"/>
                        </a:lnSpc>
                        <a:spcBef>
                          <a:spcPts val="140"/>
                        </a:spcBef>
                        <a:spcAft>
                          <a:spcPts val="0"/>
                        </a:spcAft>
                      </a:pPr>
                      <a:r>
                        <a:rPr lang="en-US" sz="1600" dirty="0" smtClean="0">
                          <a:effectLst/>
                        </a:rPr>
                        <a:t>Education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17 </a:t>
                      </a:r>
                      <a:endParaRPr lang="en-US" sz="160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7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2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3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31</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1163">
                <a:tc>
                  <a:txBody>
                    <a:bodyPr/>
                    <a:lstStyle/>
                    <a:p>
                      <a:pPr marL="85090" marR="81280" algn="ctr">
                        <a:lnSpc>
                          <a:spcPts val="1260"/>
                        </a:lnSpc>
                        <a:spcBef>
                          <a:spcPts val="150"/>
                        </a:spcBef>
                        <a:spcAft>
                          <a:spcPts val="0"/>
                        </a:spcAft>
                      </a:pPr>
                      <a:endParaRPr lang="en-US" sz="1600" dirty="0" smtClean="0">
                        <a:effectLst/>
                      </a:endParaRPr>
                    </a:p>
                    <a:p>
                      <a:pPr marL="85090" marR="81280" algn="ctr">
                        <a:lnSpc>
                          <a:spcPts val="1260"/>
                        </a:lnSpc>
                        <a:spcBef>
                          <a:spcPts val="150"/>
                        </a:spcBef>
                        <a:spcAft>
                          <a:spcPts val="0"/>
                        </a:spcAft>
                      </a:pPr>
                      <a:r>
                        <a:rPr lang="en-US" sz="1600" dirty="0" smtClean="0">
                          <a:effectLst/>
                        </a:rPr>
                        <a:t>History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17 </a:t>
                      </a:r>
                      <a:endParaRPr lang="en-US" sz="160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7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3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2 </a:t>
                      </a:r>
                      <a:endParaRPr lang="en-US" sz="1600" dirty="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31</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07925">
                <a:tc>
                  <a:txBody>
                    <a:bodyPr/>
                    <a:lstStyle/>
                    <a:p>
                      <a:pPr marL="86360" marR="81280" algn="ctr">
                        <a:lnSpc>
                          <a:spcPts val="1260"/>
                        </a:lnSpc>
                        <a:spcBef>
                          <a:spcPts val="140"/>
                        </a:spcBef>
                        <a:spcAft>
                          <a:spcPts val="0"/>
                        </a:spcAft>
                      </a:pPr>
                      <a:endParaRPr lang="en-US" sz="1600" dirty="0" smtClean="0">
                        <a:effectLst/>
                      </a:endParaRPr>
                    </a:p>
                    <a:p>
                      <a:pPr marL="86360" marR="81280" algn="ctr">
                        <a:lnSpc>
                          <a:spcPts val="1260"/>
                        </a:lnSpc>
                        <a:spcBef>
                          <a:spcPts val="140"/>
                        </a:spcBef>
                        <a:spcAft>
                          <a:spcPts val="0"/>
                        </a:spcAft>
                      </a:pPr>
                      <a:r>
                        <a:rPr lang="en-US" sz="1600" dirty="0" smtClean="0">
                          <a:effectLst/>
                        </a:rPr>
                        <a:t>Philosophy </a:t>
                      </a:r>
                      <a:r>
                        <a:rPr lang="en-US" sz="1600" dirty="0">
                          <a:effectLst/>
                        </a:rPr>
                        <a:t>(H)</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17 </a:t>
                      </a:r>
                      <a:endParaRPr lang="en-US" sz="160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7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2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3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2 </a:t>
                      </a:r>
                      <a:endParaRPr lang="en-US" sz="1600">
                        <a:effectLst/>
                        <a:latin typeface="+mn-lt"/>
                      </a:endParaRPr>
                    </a:p>
                  </a:txBody>
                  <a:tcPr marL="121920" marR="121920"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effectLst/>
                        </a:rPr>
                        <a:t>31</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1163">
                <a:tc>
                  <a:txBody>
                    <a:bodyPr/>
                    <a:lstStyle/>
                    <a:p>
                      <a:pPr marL="287655" marR="0" algn="ctr">
                        <a:lnSpc>
                          <a:spcPts val="1260"/>
                        </a:lnSpc>
                        <a:spcBef>
                          <a:spcPts val="150"/>
                        </a:spcBef>
                        <a:spcAft>
                          <a:spcPts val="0"/>
                        </a:spcAft>
                      </a:pPr>
                      <a:endParaRPr lang="en-US" sz="1600" dirty="0" smtClean="0">
                        <a:effectLst/>
                      </a:endParaRPr>
                    </a:p>
                    <a:p>
                      <a:pPr marL="287655" marR="0" algn="ctr">
                        <a:lnSpc>
                          <a:spcPts val="1260"/>
                        </a:lnSpc>
                        <a:spcBef>
                          <a:spcPts val="150"/>
                        </a:spcBef>
                        <a:spcAft>
                          <a:spcPts val="0"/>
                        </a:spcAft>
                      </a:pPr>
                      <a:r>
                        <a:rPr lang="en-US" sz="1600" dirty="0" smtClean="0">
                          <a:effectLst/>
                        </a:rPr>
                        <a:t>B.A</a:t>
                      </a:r>
                      <a:r>
                        <a:rPr lang="en-US" sz="1600" dirty="0">
                          <a:effectLst/>
                        </a:rPr>
                        <a:t>. (Gen</a:t>
                      </a:r>
                      <a:r>
                        <a:rPr lang="en-US" sz="1600" dirty="0" smtClean="0">
                          <a:effectLst/>
                        </a:rPr>
                        <a:t>)</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effectLst/>
                        </a:rPr>
                        <a:t>163 </a:t>
                      </a:r>
                      <a:endParaRPr lang="en-US" sz="1600">
                        <a:effectLst/>
                        <a:latin typeface="+mn-lt"/>
                      </a:endParaRPr>
                    </a:p>
                  </a:txBody>
                  <a:tcPr marL="121920" marR="121920" marT="34290" marB="3429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effectLst/>
                        </a:rPr>
                        <a:t>60 </a:t>
                      </a:r>
                      <a:endParaRPr lang="en-US" sz="1600" dirty="0">
                        <a:effectLst/>
                        <a:latin typeface="+mn-lt"/>
                      </a:endParaRPr>
                    </a:p>
                  </a:txBody>
                  <a:tcPr marL="121920" marR="12192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effectLst/>
                        </a:rPr>
                        <a:t>16 </a:t>
                      </a:r>
                      <a:endParaRPr lang="en-US" sz="1600" dirty="0">
                        <a:effectLst/>
                        <a:latin typeface="+mn-lt"/>
                      </a:endParaRPr>
                    </a:p>
                  </a:txBody>
                  <a:tcPr marL="121920" marR="12192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effectLst/>
                        </a:rPr>
                        <a:t>19 </a:t>
                      </a:r>
                      <a:endParaRPr lang="en-US" sz="1600" dirty="0">
                        <a:effectLst/>
                        <a:latin typeface="+mn-lt"/>
                      </a:endParaRPr>
                    </a:p>
                  </a:txBody>
                  <a:tcPr marL="121920" marR="12192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effectLst/>
                        </a:rPr>
                        <a:t>14 </a:t>
                      </a:r>
                      <a:endParaRPr lang="en-US" sz="1600" dirty="0">
                        <a:effectLst/>
                        <a:latin typeface="+mn-lt"/>
                      </a:endParaRPr>
                    </a:p>
                  </a:txBody>
                  <a:tcPr marL="121920" marR="121920" marT="34290" marB="3429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effectLst/>
                        </a:rPr>
                        <a:t>272</a:t>
                      </a:r>
                      <a:endParaRPr lang="en-US" sz="1600" dirty="0">
                        <a:effectLst/>
                        <a:latin typeface="+mn-lt"/>
                      </a:endParaRPr>
                    </a:p>
                  </a:txBody>
                  <a:tcPr marL="121920" marR="121920" marT="34290" marB="3429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478">
                <a:tc>
                  <a:txBody>
                    <a:bodyPr/>
                    <a:lstStyle/>
                    <a:p>
                      <a:pPr marL="86995" marR="81280" algn="ctr">
                        <a:lnSpc>
                          <a:spcPts val="1260"/>
                        </a:lnSpc>
                        <a:spcBef>
                          <a:spcPts val="140"/>
                        </a:spcBef>
                        <a:spcAft>
                          <a:spcPts val="0"/>
                        </a:spcAft>
                      </a:pPr>
                      <a:endParaRPr lang="en-US" sz="1600" dirty="0" smtClean="0">
                        <a:effectLst/>
                      </a:endParaRPr>
                    </a:p>
                    <a:p>
                      <a:pPr marL="86995" marR="81280" algn="ctr">
                        <a:lnSpc>
                          <a:spcPts val="1260"/>
                        </a:lnSpc>
                        <a:spcBef>
                          <a:spcPts val="140"/>
                        </a:spcBef>
                        <a:spcAft>
                          <a:spcPts val="0"/>
                        </a:spcAft>
                      </a:pPr>
                      <a:r>
                        <a:rPr lang="en-US" sz="1600" dirty="0" smtClean="0">
                          <a:effectLst/>
                        </a:rPr>
                        <a:t>B.Sc</a:t>
                      </a:r>
                      <a:r>
                        <a:rPr lang="en-US" sz="1600" dirty="0">
                          <a:effectLst/>
                        </a:rPr>
                        <a:t>. (Gen)</a:t>
                      </a:r>
                      <a:endParaRPr lang="en-US" sz="1600" dirty="0">
                        <a:effectLst/>
                        <a:latin typeface="Carlito"/>
                        <a:ea typeface="Carlito"/>
                        <a:cs typeface="Carlito"/>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25730" marR="119380" algn="ctr">
                        <a:lnSpc>
                          <a:spcPts val="1260"/>
                        </a:lnSpc>
                        <a:spcBef>
                          <a:spcPts val="140"/>
                        </a:spcBef>
                        <a:spcAft>
                          <a:spcPts val="0"/>
                        </a:spcAft>
                      </a:pPr>
                      <a:endParaRPr lang="en-US" sz="1600" dirty="0" smtClean="0">
                        <a:effectLst/>
                      </a:endParaRPr>
                    </a:p>
                    <a:p>
                      <a:pPr marL="125730" marR="119380" algn="ctr">
                        <a:lnSpc>
                          <a:spcPts val="1260"/>
                        </a:lnSpc>
                        <a:spcBef>
                          <a:spcPts val="140"/>
                        </a:spcBef>
                        <a:spcAft>
                          <a:spcPts val="0"/>
                        </a:spcAft>
                      </a:pPr>
                      <a:r>
                        <a:rPr lang="en-US" sz="1600" dirty="0" smtClean="0">
                          <a:effectLst/>
                        </a:rPr>
                        <a:t>11</a:t>
                      </a:r>
                      <a:endParaRPr lang="en-US" sz="1600" dirty="0">
                        <a:effectLst/>
                        <a:latin typeface="+mn-lt"/>
                        <a:ea typeface="Carlito"/>
                        <a:cs typeface="Carlito"/>
                      </a:endParaRPr>
                    </a:p>
                  </a:txBody>
                  <a:tcPr marL="0" marR="0" marT="0" marB="0">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gn="ctr">
                        <a:lnSpc>
                          <a:spcPts val="1260"/>
                        </a:lnSpc>
                        <a:spcBef>
                          <a:spcPts val="140"/>
                        </a:spcBef>
                        <a:spcAft>
                          <a:spcPts val="0"/>
                        </a:spcAft>
                      </a:pPr>
                      <a:endParaRPr lang="en-US" sz="1600" dirty="0" smtClean="0">
                        <a:effectLst/>
                      </a:endParaRPr>
                    </a:p>
                    <a:p>
                      <a:pPr marL="67945" marR="0" algn="ctr">
                        <a:lnSpc>
                          <a:spcPts val="1260"/>
                        </a:lnSpc>
                        <a:spcBef>
                          <a:spcPts val="140"/>
                        </a:spcBef>
                        <a:spcAft>
                          <a:spcPts val="0"/>
                        </a:spcAft>
                      </a:pPr>
                      <a:r>
                        <a:rPr lang="en-US" sz="1600" dirty="0" smtClean="0">
                          <a:effectLst/>
                        </a:rPr>
                        <a:t>6</a:t>
                      </a:r>
                      <a:endParaRPr lang="en-US" sz="1600" dirty="0">
                        <a:effectLst/>
                        <a:latin typeface="+mn-lt"/>
                        <a:ea typeface="Carlito"/>
                        <a:cs typeface="Carlito"/>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gn="ctr">
                        <a:lnSpc>
                          <a:spcPts val="1260"/>
                        </a:lnSpc>
                        <a:spcBef>
                          <a:spcPts val="140"/>
                        </a:spcBef>
                        <a:spcAft>
                          <a:spcPts val="0"/>
                        </a:spcAft>
                      </a:pPr>
                      <a:endParaRPr lang="en-US" sz="1600" dirty="0" smtClean="0">
                        <a:effectLst/>
                      </a:endParaRPr>
                    </a:p>
                    <a:p>
                      <a:pPr marL="67945" marR="0" algn="ctr">
                        <a:lnSpc>
                          <a:spcPts val="1260"/>
                        </a:lnSpc>
                        <a:spcBef>
                          <a:spcPts val="140"/>
                        </a:spcBef>
                        <a:spcAft>
                          <a:spcPts val="0"/>
                        </a:spcAft>
                      </a:pPr>
                      <a:r>
                        <a:rPr lang="en-US" sz="1600" dirty="0" smtClean="0">
                          <a:effectLst/>
                        </a:rPr>
                        <a:t>2</a:t>
                      </a:r>
                      <a:endParaRPr lang="en-US" sz="1600" dirty="0">
                        <a:effectLst/>
                        <a:latin typeface="+mn-lt"/>
                        <a:ea typeface="Carlito"/>
                        <a:cs typeface="Carlito"/>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gn="ctr">
                        <a:lnSpc>
                          <a:spcPts val="1260"/>
                        </a:lnSpc>
                        <a:spcBef>
                          <a:spcPts val="140"/>
                        </a:spcBef>
                        <a:spcAft>
                          <a:spcPts val="0"/>
                        </a:spcAft>
                      </a:pPr>
                      <a:endParaRPr lang="en-US" sz="1600" dirty="0" smtClean="0">
                        <a:effectLst/>
                      </a:endParaRPr>
                    </a:p>
                    <a:p>
                      <a:pPr marL="67945" marR="0" algn="ctr">
                        <a:lnSpc>
                          <a:spcPts val="1260"/>
                        </a:lnSpc>
                        <a:spcBef>
                          <a:spcPts val="140"/>
                        </a:spcBef>
                        <a:spcAft>
                          <a:spcPts val="0"/>
                        </a:spcAft>
                      </a:pPr>
                      <a:r>
                        <a:rPr lang="en-US" sz="1600" dirty="0" smtClean="0">
                          <a:effectLst/>
                        </a:rPr>
                        <a:t>3</a:t>
                      </a:r>
                      <a:endParaRPr lang="en-US" sz="1600" dirty="0">
                        <a:effectLst/>
                        <a:latin typeface="+mn-lt"/>
                        <a:ea typeface="Carlito"/>
                        <a:cs typeface="Carlito"/>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7945" marR="0" algn="ctr">
                        <a:lnSpc>
                          <a:spcPts val="1260"/>
                        </a:lnSpc>
                        <a:spcBef>
                          <a:spcPts val="140"/>
                        </a:spcBef>
                        <a:spcAft>
                          <a:spcPts val="0"/>
                        </a:spcAft>
                      </a:pPr>
                      <a:endParaRPr lang="en-US" sz="1600" dirty="0" smtClean="0">
                        <a:effectLst/>
                      </a:endParaRPr>
                    </a:p>
                    <a:p>
                      <a:pPr marL="67945" marR="0" algn="ctr">
                        <a:lnSpc>
                          <a:spcPts val="1260"/>
                        </a:lnSpc>
                        <a:spcBef>
                          <a:spcPts val="140"/>
                        </a:spcBef>
                        <a:spcAft>
                          <a:spcPts val="0"/>
                        </a:spcAft>
                      </a:pPr>
                      <a:r>
                        <a:rPr lang="en-US" sz="1600" dirty="0" smtClean="0">
                          <a:effectLst/>
                        </a:rPr>
                        <a:t>2</a:t>
                      </a:r>
                      <a:endParaRPr lang="en-US" sz="1600" dirty="0">
                        <a:effectLst/>
                        <a:latin typeface="+mn-lt"/>
                        <a:ea typeface="Carlito"/>
                        <a:cs typeface="Carlito"/>
                      </a:endParaRPr>
                    </a:p>
                  </a:txBody>
                  <a:tcPr marL="0" marR="0" marT="0" marB="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46685" marR="142240" algn="ctr">
                        <a:lnSpc>
                          <a:spcPts val="1260"/>
                        </a:lnSpc>
                        <a:spcBef>
                          <a:spcPts val="140"/>
                        </a:spcBef>
                        <a:spcAft>
                          <a:spcPts val="0"/>
                        </a:spcAft>
                      </a:pPr>
                      <a:endParaRPr lang="en-US" sz="1600" dirty="0" smtClean="0">
                        <a:effectLst/>
                      </a:endParaRPr>
                    </a:p>
                    <a:p>
                      <a:pPr marL="146685" marR="142240" algn="ctr">
                        <a:lnSpc>
                          <a:spcPts val="1260"/>
                        </a:lnSpc>
                        <a:spcBef>
                          <a:spcPts val="140"/>
                        </a:spcBef>
                        <a:spcAft>
                          <a:spcPts val="0"/>
                        </a:spcAft>
                      </a:pPr>
                      <a:r>
                        <a:rPr lang="en-US" sz="1600" dirty="0" smtClean="0">
                          <a:effectLst/>
                        </a:rPr>
                        <a:t>25</a:t>
                      </a:r>
                      <a:endParaRPr lang="en-US" sz="1600" dirty="0">
                        <a:effectLst/>
                        <a:latin typeface="+mn-lt"/>
                        <a:ea typeface="Carlito"/>
                        <a:cs typeface="Carlito"/>
                      </a:endParaRPr>
                    </a:p>
                  </a:txBody>
                  <a:tcPr marL="0" marR="0" marT="0" marB="0">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1239415" y="7452320"/>
            <a:ext cx="5618585" cy="1600438"/>
          </a:xfrm>
          <a:prstGeom prst="rect">
            <a:avLst/>
          </a:prstGeom>
        </p:spPr>
        <p:txBody>
          <a:bodyPr wrap="square">
            <a:spAutoFit/>
          </a:bodyPr>
          <a:lstStyle/>
          <a:p>
            <a:r>
              <a:rPr lang="en-US" sz="1400" b="1" dirty="0">
                <a:solidFill>
                  <a:prstClr val="black"/>
                </a:solidFill>
              </a:rPr>
              <a:t>#  Reservation of Seats for the PWD Candidates is ≥ 5% of the intake (Category wise) as per The University of </a:t>
            </a:r>
            <a:r>
              <a:rPr lang="en-US" sz="1400" b="1" dirty="0" err="1">
                <a:solidFill>
                  <a:prstClr val="black"/>
                </a:solidFill>
              </a:rPr>
              <a:t>Burdwan</a:t>
            </a:r>
            <a:r>
              <a:rPr lang="en-US" sz="1400" b="1" dirty="0">
                <a:solidFill>
                  <a:prstClr val="black"/>
                </a:solidFill>
              </a:rPr>
              <a:t> notification dated 03/08/2020</a:t>
            </a:r>
            <a:r>
              <a:rPr lang="en-US" sz="1400" b="1" dirty="0" smtClean="0">
                <a:solidFill>
                  <a:prstClr val="black"/>
                </a:solidFill>
              </a:rPr>
              <a:t>.</a:t>
            </a:r>
          </a:p>
          <a:p>
            <a:endParaRPr lang="en-US" sz="1400" b="1" dirty="0">
              <a:solidFill>
                <a:prstClr val="black"/>
              </a:solidFill>
            </a:endParaRPr>
          </a:p>
          <a:p>
            <a:r>
              <a:rPr lang="en-US" sz="1400" b="1" dirty="0" smtClean="0">
                <a:solidFill>
                  <a:prstClr val="black"/>
                </a:solidFill>
              </a:rPr>
              <a:t>* Subject to changes according to B.U. Admission Notification 2021-22.</a:t>
            </a:r>
          </a:p>
          <a:p>
            <a:endParaRPr lang="en-US" sz="1400" b="1" dirty="0">
              <a:solidFill>
                <a:prstClr val="black"/>
              </a:solidFill>
            </a:endParaRPr>
          </a:p>
          <a:p>
            <a:endParaRPr lang="en-US" sz="1400" b="1" dirty="0">
              <a:solidFill>
                <a:prstClr val="black"/>
              </a:solidFill>
            </a:endParaRPr>
          </a:p>
        </p:txBody>
      </p:sp>
      <p:sp>
        <p:nvSpPr>
          <p:cNvPr id="9" name="Rectangle 8"/>
          <p:cNvSpPr/>
          <p:nvPr/>
        </p:nvSpPr>
        <p:spPr>
          <a:xfrm>
            <a:off x="1212979" y="137160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Academic Session 2021-22</a:t>
            </a:r>
          </a:p>
        </p:txBody>
      </p:sp>
    </p:spTree>
    <p:extLst>
      <p:ext uri="{BB962C8B-B14F-4D97-AF65-F5344CB8AC3E}">
        <p14:creationId xmlns:p14="http://schemas.microsoft.com/office/powerpoint/2010/main" val="3664620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Course wise available Subject combinations</a:t>
            </a:r>
            <a:endParaRPr lang="en-US" sz="2000" b="1" dirty="0">
              <a:solidFill>
                <a:schemeClr val="bg1"/>
              </a:solidFill>
            </a:endParaRPr>
          </a:p>
        </p:txBody>
      </p:sp>
      <p:sp>
        <p:nvSpPr>
          <p:cNvPr id="6" name="Rectangle 5"/>
          <p:cNvSpPr/>
          <p:nvPr/>
        </p:nvSpPr>
        <p:spPr>
          <a:xfrm>
            <a:off x="26436" y="381000"/>
            <a:ext cx="1060579" cy="4648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S</a:t>
            </a:r>
            <a:r>
              <a:rPr lang="en-US" b="1" dirty="0" smtClean="0">
                <a:solidFill>
                  <a:srgbClr val="A40000"/>
                </a:solidFill>
              </a:rPr>
              <a:t>UBJECT </a:t>
            </a:r>
            <a:r>
              <a:rPr lang="en-US" sz="3200" b="1" dirty="0" smtClean="0">
                <a:solidFill>
                  <a:schemeClr val="bg1"/>
                </a:solidFill>
              </a:rPr>
              <a:t>C</a:t>
            </a:r>
            <a:r>
              <a:rPr lang="en-US" b="1" dirty="0" smtClean="0">
                <a:solidFill>
                  <a:srgbClr val="A40000"/>
                </a:solidFill>
              </a:rPr>
              <a:t>OMBINATIONS </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31</a:t>
            </a:r>
            <a:endParaRPr lang="en-US" dirty="0"/>
          </a:p>
        </p:txBody>
      </p:sp>
      <p:sp>
        <p:nvSpPr>
          <p:cNvPr id="9" name="Rectangle 8"/>
          <p:cNvSpPr/>
          <p:nvPr/>
        </p:nvSpPr>
        <p:spPr>
          <a:xfrm>
            <a:off x="1212979" y="137160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Academic Session 2021-22</a:t>
            </a:r>
          </a:p>
        </p:txBody>
      </p:sp>
      <p:graphicFrame>
        <p:nvGraphicFramePr>
          <p:cNvPr id="10" name="Table 9"/>
          <p:cNvGraphicFramePr>
            <a:graphicFrameLocks noGrp="1"/>
          </p:cNvGraphicFramePr>
          <p:nvPr>
            <p:extLst>
              <p:ext uri="{D42A27DB-BD31-4B8C-83A1-F6EECF244321}">
                <p14:modId xmlns:p14="http://schemas.microsoft.com/office/powerpoint/2010/main" val="1814631532"/>
              </p:ext>
            </p:extLst>
          </p:nvPr>
        </p:nvGraphicFramePr>
        <p:xfrm>
          <a:off x="1219200" y="4275798"/>
          <a:ext cx="5550497" cy="1920240"/>
        </p:xfrm>
        <a:graphic>
          <a:graphicData uri="http://schemas.openxmlformats.org/drawingml/2006/table">
            <a:tbl>
              <a:tblPr firstRow="1" firstCol="1" bandRow="1">
                <a:tableStyleId>{2D5ABB26-0587-4C30-8999-92F81FD0307C}</a:tableStyleId>
              </a:tblPr>
              <a:tblGrid>
                <a:gridCol w="386408"/>
                <a:gridCol w="1368152"/>
                <a:gridCol w="1944216"/>
                <a:gridCol w="1851721"/>
              </a:tblGrid>
              <a:tr h="0">
                <a:tc rowSpan="2">
                  <a:txBody>
                    <a:bodyPr/>
                    <a:lstStyle/>
                    <a:p>
                      <a:pPr marL="0" marR="0" algn="ctr">
                        <a:spcBef>
                          <a:spcPts val="0"/>
                        </a:spcBef>
                        <a:spcAft>
                          <a:spcPts val="0"/>
                        </a:spcAft>
                      </a:pPr>
                      <a:r>
                        <a:rPr lang="en-US" sz="1400" dirty="0" err="1">
                          <a:effectLst/>
                        </a:rPr>
                        <a:t>Sl</a:t>
                      </a:r>
                      <a:r>
                        <a:rPr lang="en-US" sz="1400" dirty="0">
                          <a:effectLst/>
                        </a:rPr>
                        <a:t> No</a:t>
                      </a:r>
                      <a:endParaRPr lang="en-US" sz="1400" dirty="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rPr>
                        <a:t>Core Course </a:t>
                      </a:r>
                    </a:p>
                    <a:p>
                      <a:pPr marL="0" marR="0" algn="ctr">
                        <a:spcBef>
                          <a:spcPts val="0"/>
                        </a:spcBef>
                        <a:spcAft>
                          <a:spcPts val="0"/>
                        </a:spcAft>
                      </a:pPr>
                      <a:r>
                        <a:rPr lang="en-US" sz="1400" dirty="0" smtClean="0">
                          <a:effectLst/>
                        </a:rPr>
                        <a:t>(</a:t>
                      </a:r>
                      <a:r>
                        <a:rPr lang="en-US" sz="1400" dirty="0" err="1" smtClean="0">
                          <a:effectLst/>
                        </a:rPr>
                        <a:t>Honours</a:t>
                      </a:r>
                      <a:r>
                        <a:rPr lang="en-US" sz="1400" dirty="0" smtClean="0">
                          <a:effectLst/>
                        </a:rPr>
                        <a:t> </a:t>
                      </a:r>
                      <a:r>
                        <a:rPr lang="en-US" sz="1400" dirty="0">
                          <a:effectLst/>
                        </a:rPr>
                        <a:t>Subject) </a:t>
                      </a:r>
                      <a:endParaRPr lang="en-US" sz="1400" dirty="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dirty="0">
                          <a:effectLst/>
                        </a:rPr>
                        <a:t>Available combination – General Elective </a:t>
                      </a:r>
                      <a:endParaRPr lang="en-US" sz="14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rPr>
                        <a:t>( ONE EACH FROM GROUP 1 AND GROUP 2)</a:t>
                      </a:r>
                      <a:endParaRPr lang="en-US" sz="1400" dirty="0">
                        <a:effectLst/>
                      </a:endParaRPr>
                    </a:p>
                  </a:txBody>
                  <a:tcPr marL="57609" marR="57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40823">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a:effectLst/>
                        </a:rPr>
                        <a:t>GROUP 1</a:t>
                      </a:r>
                      <a:endParaRPr lang="en-US" sz="140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GROUP 2</a:t>
                      </a:r>
                      <a:endParaRPr lang="en-US" sz="1400" dirty="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0823">
                <a:tc>
                  <a:txBody>
                    <a:bodyPr/>
                    <a:lstStyle/>
                    <a:p>
                      <a:pPr marL="0" marR="0" algn="ctr">
                        <a:spcBef>
                          <a:spcPts val="0"/>
                        </a:spcBef>
                        <a:spcAft>
                          <a:spcPts val="0"/>
                        </a:spcAft>
                      </a:pPr>
                      <a:r>
                        <a:rPr lang="en-US" sz="1400">
                          <a:effectLst/>
                        </a:rPr>
                        <a:t>1</a:t>
                      </a:r>
                      <a:endParaRPr lang="en-US" sz="140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BENGALI </a:t>
                      </a:r>
                      <a:endParaRPr lang="en-US" sz="1400" dirty="0">
                        <a:effectLst/>
                        <a:latin typeface="Carlito"/>
                        <a:ea typeface="Carlito"/>
                        <a:cs typeface="Carlito"/>
                      </a:endParaRPr>
                    </a:p>
                  </a:txBody>
                  <a:tcPr marL="57609" marR="5760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ENGLISH/SANSKRIT </a:t>
                      </a:r>
                      <a:endParaRPr lang="en-US" sz="1400" dirty="0">
                        <a:effectLst/>
                        <a:latin typeface="Carlito"/>
                        <a:ea typeface="Carlito"/>
                        <a:cs typeface="Carlito"/>
                      </a:endParaRPr>
                    </a:p>
                  </a:txBody>
                  <a:tcPr marL="57609" marR="57609"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EDUCATION/HISTORY </a:t>
                      </a:r>
                      <a:endParaRPr lang="en-US" sz="1400" dirty="0">
                        <a:effectLst/>
                        <a:latin typeface="Carlito"/>
                        <a:ea typeface="Carlito"/>
                        <a:cs typeface="Carlito"/>
                      </a:endParaRPr>
                    </a:p>
                  </a:txBody>
                  <a:tcPr marL="57609" marR="57609"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0823">
                <a:tc>
                  <a:txBody>
                    <a:bodyPr/>
                    <a:lstStyle/>
                    <a:p>
                      <a:pPr marL="0" marR="0" algn="ctr">
                        <a:spcBef>
                          <a:spcPts val="0"/>
                        </a:spcBef>
                        <a:spcAft>
                          <a:spcPts val="0"/>
                        </a:spcAft>
                      </a:pPr>
                      <a:r>
                        <a:rPr lang="en-US" sz="1400">
                          <a:effectLst/>
                        </a:rPr>
                        <a:t>2</a:t>
                      </a:r>
                      <a:endParaRPr lang="en-US" sz="140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ENGLISH</a:t>
                      </a:r>
                      <a:endParaRPr lang="en-US" sz="1400" dirty="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a:effectLst/>
                        </a:rPr>
                        <a:t>BENGALI /SANSKRIT </a:t>
                      </a:r>
                      <a:endParaRPr lang="en-US" sz="140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a:effectLst/>
                        </a:rPr>
                        <a:t>EDUCATION/HISTORY </a:t>
                      </a:r>
                      <a:endParaRPr lang="en-US" sz="1400">
                        <a:effectLst/>
                        <a:latin typeface="Carlito"/>
                        <a:ea typeface="Carlito"/>
                        <a:cs typeface="Carlito"/>
                      </a:endParaRPr>
                    </a:p>
                  </a:txBody>
                  <a:tcPr marL="57609" marR="57609" marT="0" marB="0">
                    <a:lnR w="12700" cap="flat" cmpd="sng" algn="ctr">
                      <a:solidFill>
                        <a:schemeClr val="tx1"/>
                      </a:solidFill>
                      <a:prstDash val="solid"/>
                      <a:round/>
                      <a:headEnd type="none" w="med" len="med"/>
                      <a:tailEnd type="none" w="med" len="med"/>
                    </a:lnR>
                  </a:tcPr>
                </a:tc>
              </a:tr>
              <a:tr h="140823">
                <a:tc>
                  <a:txBody>
                    <a:bodyPr/>
                    <a:lstStyle/>
                    <a:p>
                      <a:pPr marL="0" marR="0" algn="ctr">
                        <a:spcBef>
                          <a:spcPts val="0"/>
                        </a:spcBef>
                        <a:spcAft>
                          <a:spcPts val="0"/>
                        </a:spcAft>
                      </a:pPr>
                      <a:r>
                        <a:rPr lang="en-US" sz="1400">
                          <a:effectLst/>
                        </a:rPr>
                        <a:t>3</a:t>
                      </a:r>
                      <a:endParaRPr lang="en-US" sz="140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SANSKRIT</a:t>
                      </a:r>
                      <a:endParaRPr lang="en-US" sz="1400" dirty="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dirty="0">
                          <a:effectLst/>
                        </a:rPr>
                        <a:t>BENGALI / ENGLISH</a:t>
                      </a:r>
                      <a:endParaRPr lang="en-US" sz="1400" dirty="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a:effectLst/>
                        </a:rPr>
                        <a:t>EDUCATION/HISTORY </a:t>
                      </a:r>
                      <a:endParaRPr lang="en-US" sz="1400">
                        <a:effectLst/>
                        <a:latin typeface="Carlito"/>
                        <a:ea typeface="Carlito"/>
                        <a:cs typeface="Carlito"/>
                      </a:endParaRPr>
                    </a:p>
                  </a:txBody>
                  <a:tcPr marL="57609" marR="57609" marT="0" marB="0">
                    <a:lnR w="12700" cap="flat" cmpd="sng" algn="ctr">
                      <a:solidFill>
                        <a:schemeClr val="tx1"/>
                      </a:solidFill>
                      <a:prstDash val="solid"/>
                      <a:round/>
                      <a:headEnd type="none" w="med" len="med"/>
                      <a:tailEnd type="none" w="med" len="med"/>
                    </a:lnR>
                  </a:tcPr>
                </a:tc>
              </a:tr>
              <a:tr h="140823">
                <a:tc>
                  <a:txBody>
                    <a:bodyPr/>
                    <a:lstStyle/>
                    <a:p>
                      <a:pPr marL="0" marR="0" algn="ctr">
                        <a:spcBef>
                          <a:spcPts val="0"/>
                        </a:spcBef>
                        <a:spcAft>
                          <a:spcPts val="0"/>
                        </a:spcAft>
                      </a:pPr>
                      <a:r>
                        <a:rPr lang="en-US" sz="1400">
                          <a:effectLst/>
                        </a:rPr>
                        <a:t>4</a:t>
                      </a:r>
                      <a:endParaRPr lang="en-US" sz="140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dirty="0">
                          <a:effectLst/>
                        </a:rPr>
                        <a:t>EDUCATION </a:t>
                      </a:r>
                      <a:endParaRPr lang="en-US" sz="1400" dirty="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dirty="0">
                          <a:effectLst/>
                        </a:rPr>
                        <a:t>BENGALI / ENGLISH</a:t>
                      </a:r>
                      <a:endParaRPr lang="en-US" sz="1400" dirty="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dirty="0">
                          <a:effectLst/>
                        </a:rPr>
                        <a:t>SANSKRIT /HISTORY </a:t>
                      </a:r>
                      <a:endParaRPr lang="en-US" sz="1400" dirty="0">
                        <a:effectLst/>
                        <a:latin typeface="Carlito"/>
                        <a:ea typeface="Carlito"/>
                        <a:cs typeface="Carlito"/>
                      </a:endParaRPr>
                    </a:p>
                  </a:txBody>
                  <a:tcPr marL="57609" marR="57609" marT="0" marB="0">
                    <a:lnR w="12700" cap="flat" cmpd="sng" algn="ctr">
                      <a:solidFill>
                        <a:schemeClr val="tx1"/>
                      </a:solidFill>
                      <a:prstDash val="solid"/>
                      <a:round/>
                      <a:headEnd type="none" w="med" len="med"/>
                      <a:tailEnd type="none" w="med" len="med"/>
                    </a:lnR>
                  </a:tcPr>
                </a:tc>
              </a:tr>
              <a:tr h="140823">
                <a:tc>
                  <a:txBody>
                    <a:bodyPr/>
                    <a:lstStyle/>
                    <a:p>
                      <a:pPr marL="0" marR="0" algn="ctr">
                        <a:spcBef>
                          <a:spcPts val="0"/>
                        </a:spcBef>
                        <a:spcAft>
                          <a:spcPts val="0"/>
                        </a:spcAft>
                      </a:pPr>
                      <a:r>
                        <a:rPr lang="en-US" sz="1400">
                          <a:effectLst/>
                        </a:rPr>
                        <a:t>5</a:t>
                      </a:r>
                      <a:endParaRPr lang="en-US" sz="140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a:effectLst/>
                        </a:rPr>
                        <a:t>HISTORY </a:t>
                      </a:r>
                      <a:endParaRPr lang="en-US" sz="140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dirty="0">
                          <a:effectLst/>
                        </a:rPr>
                        <a:t>BENGALI / ENGLISH</a:t>
                      </a:r>
                      <a:endParaRPr lang="en-US" sz="1400" dirty="0">
                        <a:effectLst/>
                        <a:latin typeface="Carlito"/>
                        <a:ea typeface="Carlito"/>
                        <a:cs typeface="Carlito"/>
                      </a:endParaRPr>
                    </a:p>
                  </a:txBody>
                  <a:tcPr marL="57609" marR="57609" marT="0" marB="0"/>
                </a:tc>
                <a:tc>
                  <a:txBody>
                    <a:bodyPr/>
                    <a:lstStyle/>
                    <a:p>
                      <a:pPr marL="0" marR="0" algn="ctr">
                        <a:spcBef>
                          <a:spcPts val="0"/>
                        </a:spcBef>
                        <a:spcAft>
                          <a:spcPts val="0"/>
                        </a:spcAft>
                      </a:pPr>
                      <a:r>
                        <a:rPr lang="en-US" sz="1400" dirty="0">
                          <a:effectLst/>
                        </a:rPr>
                        <a:t>SANSKRIT /EDUCATION </a:t>
                      </a:r>
                      <a:endParaRPr lang="en-US" sz="1400" dirty="0">
                        <a:effectLst/>
                        <a:latin typeface="Carlito"/>
                        <a:ea typeface="Carlito"/>
                        <a:cs typeface="Carlito"/>
                      </a:endParaRPr>
                    </a:p>
                  </a:txBody>
                  <a:tcPr marL="57609" marR="57609" marT="0" marB="0">
                    <a:lnR w="12700" cap="flat" cmpd="sng" algn="ctr">
                      <a:solidFill>
                        <a:schemeClr val="tx1"/>
                      </a:solidFill>
                      <a:prstDash val="solid"/>
                      <a:round/>
                      <a:headEnd type="none" w="med" len="med"/>
                      <a:tailEnd type="none" w="med" len="med"/>
                    </a:lnR>
                  </a:tcPr>
                </a:tc>
              </a:tr>
              <a:tr h="140823">
                <a:tc>
                  <a:txBody>
                    <a:bodyPr/>
                    <a:lstStyle/>
                    <a:p>
                      <a:pPr marL="0" marR="0" algn="ctr">
                        <a:spcBef>
                          <a:spcPts val="0"/>
                        </a:spcBef>
                        <a:spcAft>
                          <a:spcPts val="0"/>
                        </a:spcAft>
                      </a:pPr>
                      <a:r>
                        <a:rPr lang="en-US" sz="1400" dirty="0">
                          <a:effectLst/>
                        </a:rPr>
                        <a:t>6</a:t>
                      </a:r>
                      <a:endParaRPr lang="en-US" sz="1400" dirty="0">
                        <a:effectLst/>
                        <a:latin typeface="Carlito"/>
                        <a:ea typeface="Carlito"/>
                        <a:cs typeface="Carlito"/>
                      </a:endParaRPr>
                    </a:p>
                  </a:txBody>
                  <a:tcPr marL="57609" marR="5760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PHILOSOPHY </a:t>
                      </a:r>
                      <a:endParaRPr lang="en-US" sz="1400" dirty="0">
                        <a:effectLst/>
                        <a:latin typeface="Carlito"/>
                        <a:ea typeface="Carlito"/>
                        <a:cs typeface="Carlito"/>
                      </a:endParaRPr>
                    </a:p>
                  </a:txBody>
                  <a:tcPr marL="57609" marR="57609"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BENGALI / ENGLISH</a:t>
                      </a:r>
                      <a:endParaRPr lang="en-US" sz="1400" dirty="0">
                        <a:effectLst/>
                        <a:latin typeface="Carlito"/>
                        <a:ea typeface="Carlito"/>
                        <a:cs typeface="Carlito"/>
                      </a:endParaRPr>
                    </a:p>
                  </a:txBody>
                  <a:tcPr marL="57609" marR="57609"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SANSKRIT /HISTORY </a:t>
                      </a:r>
                      <a:endParaRPr lang="en-US" sz="1400" dirty="0">
                        <a:effectLst/>
                        <a:latin typeface="Carlito"/>
                        <a:ea typeface="Carlito"/>
                        <a:cs typeface="Carlito"/>
                      </a:endParaRPr>
                    </a:p>
                  </a:txBody>
                  <a:tcPr marL="57609" marR="5760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51222956"/>
              </p:ext>
            </p:extLst>
          </p:nvPr>
        </p:nvGraphicFramePr>
        <p:xfrm>
          <a:off x="1219200" y="2443834"/>
          <a:ext cx="5550497" cy="1137566"/>
        </p:xfrm>
        <a:graphic>
          <a:graphicData uri="http://schemas.openxmlformats.org/drawingml/2006/table">
            <a:tbl>
              <a:tblPr firstRow="1" firstCol="1" bandRow="1">
                <a:tableStyleId>{2D5ABB26-0587-4C30-8999-92F81FD0307C}</a:tableStyleId>
              </a:tblPr>
              <a:tblGrid>
                <a:gridCol w="386408"/>
                <a:gridCol w="1812697"/>
                <a:gridCol w="1716593"/>
                <a:gridCol w="1634799"/>
              </a:tblGrid>
              <a:tr h="284126">
                <a:tc rowSpan="2">
                  <a:txBody>
                    <a:bodyPr/>
                    <a:lstStyle/>
                    <a:p>
                      <a:pPr marL="0" marR="0" algn="ctr">
                        <a:spcBef>
                          <a:spcPts val="0"/>
                        </a:spcBef>
                        <a:spcAft>
                          <a:spcPts val="0"/>
                        </a:spcAft>
                      </a:pPr>
                      <a:r>
                        <a:rPr lang="en-US" sz="1400" dirty="0" err="1">
                          <a:effectLst/>
                        </a:rPr>
                        <a:t>Sl</a:t>
                      </a:r>
                      <a:r>
                        <a:rPr lang="en-US" sz="1400" dirty="0">
                          <a:effectLst/>
                        </a:rPr>
                        <a:t> No</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US" sz="1400" dirty="0">
                          <a:effectLst/>
                        </a:rPr>
                        <a:t>Core Course </a:t>
                      </a:r>
                    </a:p>
                    <a:p>
                      <a:pPr marL="0" marR="0" algn="ctr">
                        <a:spcBef>
                          <a:spcPts val="0"/>
                        </a:spcBef>
                        <a:spcAft>
                          <a:spcPts val="0"/>
                        </a:spcAft>
                      </a:pPr>
                      <a:r>
                        <a:rPr lang="en-US" sz="1400" dirty="0" smtClean="0">
                          <a:effectLst/>
                        </a:rPr>
                        <a:t>(</a:t>
                      </a:r>
                      <a:r>
                        <a:rPr lang="en-US" sz="1400" dirty="0" err="1" smtClean="0">
                          <a:effectLst/>
                        </a:rPr>
                        <a:t>Honours</a:t>
                      </a:r>
                      <a:r>
                        <a:rPr lang="en-US" sz="1400" dirty="0" smtClean="0">
                          <a:effectLst/>
                        </a:rPr>
                        <a:t> </a:t>
                      </a:r>
                      <a:r>
                        <a:rPr lang="en-US" sz="1400" dirty="0">
                          <a:effectLst/>
                        </a:rPr>
                        <a:t>Subject) </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US" sz="1400" dirty="0">
                          <a:effectLst/>
                        </a:rPr>
                        <a:t>Available combination – General Elective </a:t>
                      </a:r>
                    </a:p>
                  </a:txBody>
                  <a:tcPr marL="58117" marR="581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142063">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dirty="0">
                          <a:effectLst/>
                        </a:rPr>
                        <a:t>GROUP 1</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GROUP 2</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063">
                <a:tc>
                  <a:txBody>
                    <a:bodyPr/>
                    <a:lstStyle/>
                    <a:p>
                      <a:pPr marL="0" marR="0" algn="ctr">
                        <a:spcBef>
                          <a:spcPts val="0"/>
                        </a:spcBef>
                        <a:spcAft>
                          <a:spcPts val="0"/>
                        </a:spcAft>
                      </a:pPr>
                      <a:r>
                        <a:rPr lang="en-US" sz="1400" dirty="0">
                          <a:effectLst/>
                        </a:rPr>
                        <a:t>1</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PHYSICS </a:t>
                      </a:r>
                      <a:endParaRPr lang="en-US" sz="1400" dirty="0">
                        <a:effectLst/>
                        <a:latin typeface="Carlito"/>
                        <a:ea typeface="Carlito"/>
                        <a:cs typeface="Carlito"/>
                      </a:endParaRPr>
                    </a:p>
                  </a:txBody>
                  <a:tcPr marL="58117" marR="58117"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CHEMISTRY</a:t>
                      </a:r>
                      <a:endParaRPr lang="en-US" sz="1400" dirty="0">
                        <a:effectLst/>
                        <a:latin typeface="Carlito"/>
                        <a:ea typeface="Carlito"/>
                        <a:cs typeface="Carlito"/>
                      </a:endParaRPr>
                    </a:p>
                  </a:txBody>
                  <a:tcPr marL="58117" marR="58117"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smtClean="0">
                          <a:effectLst/>
                        </a:rPr>
                        <a:t>MATHEMATICS</a:t>
                      </a:r>
                      <a:endParaRPr lang="en-US" sz="1400" dirty="0">
                        <a:effectLst/>
                        <a:latin typeface="Carlito"/>
                        <a:ea typeface="Carlito"/>
                        <a:cs typeface="Carlito"/>
                      </a:endParaRPr>
                    </a:p>
                  </a:txBody>
                  <a:tcPr marL="58117" marR="58117"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42063">
                <a:tc>
                  <a:txBody>
                    <a:bodyPr/>
                    <a:lstStyle/>
                    <a:p>
                      <a:pPr marL="0" marR="0" algn="ctr">
                        <a:spcBef>
                          <a:spcPts val="0"/>
                        </a:spcBef>
                        <a:spcAft>
                          <a:spcPts val="0"/>
                        </a:spcAft>
                      </a:pPr>
                      <a:r>
                        <a:rPr lang="en-US" sz="1400" dirty="0">
                          <a:effectLst/>
                        </a:rPr>
                        <a:t>2</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400">
                          <a:effectLst/>
                        </a:rPr>
                        <a:t>CHEMISTRY</a:t>
                      </a:r>
                      <a:endParaRPr lang="en-US" sz="1400">
                        <a:effectLst/>
                        <a:latin typeface="Carlito"/>
                        <a:ea typeface="Carlito"/>
                        <a:cs typeface="Carlito"/>
                      </a:endParaRPr>
                    </a:p>
                  </a:txBody>
                  <a:tcPr marL="58117" marR="58117" marT="0" marB="0"/>
                </a:tc>
                <a:tc>
                  <a:txBody>
                    <a:bodyPr/>
                    <a:lstStyle/>
                    <a:p>
                      <a:pPr marL="0" marR="0" algn="ctr">
                        <a:spcBef>
                          <a:spcPts val="0"/>
                        </a:spcBef>
                        <a:spcAft>
                          <a:spcPts val="0"/>
                        </a:spcAft>
                      </a:pPr>
                      <a:r>
                        <a:rPr lang="en-US" sz="1400" dirty="0">
                          <a:effectLst/>
                        </a:rPr>
                        <a:t>PHYSICS</a:t>
                      </a:r>
                      <a:endParaRPr lang="en-US" sz="1400" dirty="0">
                        <a:effectLst/>
                        <a:latin typeface="Carlito"/>
                        <a:ea typeface="Carlito"/>
                        <a:cs typeface="Carlito"/>
                      </a:endParaRPr>
                    </a:p>
                  </a:txBody>
                  <a:tcPr marL="58117" marR="58117" marT="0" marB="0"/>
                </a:tc>
                <a:tc>
                  <a:txBody>
                    <a:bodyPr/>
                    <a:lstStyle/>
                    <a:p>
                      <a:pPr marL="0" marR="0" algn="ctr">
                        <a:spcBef>
                          <a:spcPts val="0"/>
                        </a:spcBef>
                        <a:spcAft>
                          <a:spcPts val="0"/>
                        </a:spcAft>
                      </a:pPr>
                      <a:r>
                        <a:rPr lang="en-US" sz="1400" dirty="0" smtClean="0">
                          <a:effectLst/>
                        </a:rPr>
                        <a:t>MATHEMATICS</a:t>
                      </a:r>
                      <a:endParaRPr lang="en-US" sz="1400" dirty="0">
                        <a:effectLst/>
                        <a:latin typeface="Carlito"/>
                        <a:ea typeface="Carlito"/>
                        <a:cs typeface="Carlito"/>
                      </a:endParaRPr>
                    </a:p>
                  </a:txBody>
                  <a:tcPr marL="58117" marR="58117" marT="0" marB="0">
                    <a:lnR w="12700" cap="flat" cmpd="sng" algn="ctr">
                      <a:solidFill>
                        <a:schemeClr val="tx1"/>
                      </a:solidFill>
                      <a:prstDash val="solid"/>
                      <a:round/>
                      <a:headEnd type="none" w="med" len="med"/>
                      <a:tailEnd type="none" w="med" len="med"/>
                    </a:lnR>
                  </a:tcPr>
                </a:tc>
              </a:tr>
              <a:tr h="142063">
                <a:tc>
                  <a:txBody>
                    <a:bodyPr/>
                    <a:lstStyle/>
                    <a:p>
                      <a:pPr marL="0" marR="0" algn="ctr">
                        <a:spcBef>
                          <a:spcPts val="0"/>
                        </a:spcBef>
                        <a:spcAft>
                          <a:spcPts val="0"/>
                        </a:spcAft>
                      </a:pPr>
                      <a:r>
                        <a:rPr lang="en-US" sz="1400" dirty="0">
                          <a:effectLst/>
                        </a:rPr>
                        <a:t>3</a:t>
                      </a:r>
                      <a:endParaRPr lang="en-US" sz="1400" dirty="0">
                        <a:effectLst/>
                        <a:latin typeface="Carlito"/>
                        <a:ea typeface="Carlito"/>
                        <a:cs typeface="Carlito"/>
                      </a:endParaRPr>
                    </a:p>
                  </a:txBody>
                  <a:tcPr marL="58117" marR="58117"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rPr>
                        <a:t>MATHEMATICS </a:t>
                      </a:r>
                      <a:endParaRPr lang="en-US" sz="1400" dirty="0">
                        <a:effectLst/>
                        <a:latin typeface="Carlito"/>
                        <a:ea typeface="Carlito"/>
                        <a:cs typeface="Carlito"/>
                      </a:endParaRPr>
                    </a:p>
                  </a:txBody>
                  <a:tcPr marL="58117" marR="58117"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PHYSICS</a:t>
                      </a:r>
                      <a:endParaRPr lang="en-US" sz="1400" dirty="0">
                        <a:effectLst/>
                        <a:latin typeface="Carlito"/>
                        <a:ea typeface="Carlito"/>
                        <a:cs typeface="Carlito"/>
                      </a:endParaRPr>
                    </a:p>
                  </a:txBody>
                  <a:tcPr marL="58117" marR="58117"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CHEMISTRY</a:t>
                      </a:r>
                      <a:endParaRPr lang="en-US" sz="1400" dirty="0">
                        <a:effectLst/>
                        <a:latin typeface="Carlito"/>
                        <a:ea typeface="Carlito"/>
                        <a:cs typeface="Carlito"/>
                      </a:endParaRPr>
                    </a:p>
                  </a:txBody>
                  <a:tcPr marL="58117" marR="58117"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704421270"/>
              </p:ext>
            </p:extLst>
          </p:nvPr>
        </p:nvGraphicFramePr>
        <p:xfrm>
          <a:off x="1219200" y="6934200"/>
          <a:ext cx="5570984" cy="1066800"/>
        </p:xfrm>
        <a:graphic>
          <a:graphicData uri="http://schemas.openxmlformats.org/drawingml/2006/table">
            <a:tbl>
              <a:tblPr firstRow="1" firstCol="1" bandRow="1">
                <a:tableStyleId>{2D5ABB26-0587-4C30-8999-92F81FD0307C}</a:tableStyleId>
              </a:tblPr>
              <a:tblGrid>
                <a:gridCol w="386408"/>
                <a:gridCol w="864096"/>
                <a:gridCol w="864096"/>
                <a:gridCol w="1080120"/>
                <a:gridCol w="1296144"/>
                <a:gridCol w="1080120"/>
              </a:tblGrid>
              <a:tr h="327660">
                <a:tc>
                  <a:txBody>
                    <a:bodyPr/>
                    <a:lstStyle/>
                    <a:p>
                      <a:pPr marL="0" marR="0" algn="ctr">
                        <a:spcBef>
                          <a:spcPts val="0"/>
                        </a:spcBef>
                        <a:spcAft>
                          <a:spcPts val="0"/>
                        </a:spcAft>
                      </a:pPr>
                      <a:r>
                        <a:rPr lang="en-US" sz="1400" dirty="0">
                          <a:effectLst/>
                        </a:rPr>
                        <a:t>SL NO</a:t>
                      </a:r>
                      <a:endParaRPr lang="en-US" sz="1400" dirty="0">
                        <a:effectLst/>
                        <a:latin typeface="Carlito"/>
                        <a:ea typeface="Carlito"/>
                        <a:cs typeface="Carlit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GENERAL COURSES </a:t>
                      </a:r>
                      <a:endParaRPr lang="en-US" sz="1400" dirty="0">
                        <a:effectLst/>
                        <a:latin typeface="Carlito"/>
                        <a:ea typeface="Carlito"/>
                        <a:cs typeface="Carlit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spcBef>
                          <a:spcPts val="0"/>
                        </a:spcBef>
                        <a:spcAft>
                          <a:spcPts val="0"/>
                        </a:spcAft>
                      </a:pPr>
                      <a:r>
                        <a:rPr lang="en-US" sz="1400" dirty="0">
                          <a:effectLst/>
                        </a:rPr>
                        <a:t>ANY THREE FROM THE FOLLOWING </a:t>
                      </a:r>
                      <a:endParaRPr lang="en-US" sz="1400" dirty="0">
                        <a:effectLst/>
                        <a:latin typeface="Carlito"/>
                        <a:ea typeface="Carlito"/>
                        <a:cs typeface="Carlito"/>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400" dirty="0">
                          <a:effectLst/>
                        </a:rPr>
                        <a:t>1</a:t>
                      </a:r>
                      <a:endParaRPr lang="en-US" sz="1400" dirty="0">
                        <a:effectLst/>
                        <a:latin typeface="Carlito"/>
                        <a:ea typeface="Carlito"/>
                        <a:cs typeface="Carlito"/>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B.A.</a:t>
                      </a:r>
                      <a:endParaRPr lang="en-US" sz="1400" dirty="0">
                        <a:effectLst/>
                        <a:latin typeface="Carlito"/>
                        <a:ea typeface="Carlito"/>
                        <a:cs typeface="Carlito"/>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SANSKRIT </a:t>
                      </a:r>
                      <a:endParaRPr lang="en-US" sz="1400" dirty="0">
                        <a:effectLst/>
                        <a:latin typeface="Carlito"/>
                        <a:ea typeface="Carlito"/>
                        <a:cs typeface="Carlito"/>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effectLst/>
                        </a:rPr>
                        <a:t>HISTORY</a:t>
                      </a:r>
                      <a:endParaRPr lang="en-US" sz="1400">
                        <a:effectLst/>
                        <a:latin typeface="Carlito"/>
                        <a:ea typeface="Carlito"/>
                        <a:cs typeface="Carlito"/>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dirty="0">
                          <a:effectLst/>
                        </a:rPr>
                        <a:t>ENGLISH/ </a:t>
                      </a:r>
                      <a:r>
                        <a:rPr lang="en-US" sz="1400" dirty="0" smtClean="0">
                          <a:effectLst/>
                        </a:rPr>
                        <a:t>BENGALI</a:t>
                      </a:r>
                      <a:endParaRPr lang="en-US" sz="1400" dirty="0">
                        <a:effectLst/>
                        <a:latin typeface="Carlito"/>
                        <a:ea typeface="Carlito"/>
                        <a:cs typeface="Carlito"/>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400">
                          <a:effectLst/>
                        </a:rPr>
                        <a:t>EDUCATION </a:t>
                      </a:r>
                      <a:endParaRPr lang="en-US" sz="1400">
                        <a:effectLst/>
                        <a:latin typeface="Carlito"/>
                        <a:ea typeface="Carlito"/>
                        <a:cs typeface="Carlito"/>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a:txBody>
                    <a:bodyPr/>
                    <a:lstStyle/>
                    <a:p>
                      <a:pPr marL="0" marR="0" algn="ctr">
                        <a:spcBef>
                          <a:spcPts val="0"/>
                        </a:spcBef>
                        <a:spcAft>
                          <a:spcPts val="0"/>
                        </a:spcAft>
                      </a:pPr>
                      <a:r>
                        <a:rPr lang="en-US" sz="1400" dirty="0">
                          <a:effectLst/>
                        </a:rPr>
                        <a:t>2</a:t>
                      </a:r>
                      <a:endParaRPr lang="en-US" sz="1400" dirty="0">
                        <a:effectLst/>
                        <a:latin typeface="Carlito"/>
                        <a:ea typeface="Carlito"/>
                        <a:cs typeface="Carlito"/>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a:effectLst/>
                        </a:rPr>
                        <a:t>B.Sc.</a:t>
                      </a:r>
                      <a:endParaRPr lang="en-US" sz="1400">
                        <a:effectLst/>
                        <a:latin typeface="Carlito"/>
                        <a:ea typeface="Carlito"/>
                        <a:cs typeface="Carlito"/>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PHYSICS </a:t>
                      </a:r>
                      <a:endParaRPr lang="en-US" sz="1400" dirty="0">
                        <a:effectLst/>
                        <a:latin typeface="Carlito"/>
                        <a:ea typeface="Carlito"/>
                        <a:cs typeface="Carlito"/>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CHEMISTRY</a:t>
                      </a:r>
                      <a:endParaRPr lang="en-US" sz="1400" dirty="0">
                        <a:effectLst/>
                        <a:latin typeface="Carlito"/>
                        <a:ea typeface="Carlito"/>
                        <a:cs typeface="Carlito"/>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MATHEMATICS </a:t>
                      </a:r>
                      <a:endParaRPr lang="en-US" sz="1400" dirty="0">
                        <a:effectLst/>
                        <a:latin typeface="Carlito"/>
                        <a:ea typeface="Carlito"/>
                        <a:cs typeface="Carlito"/>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dirty="0">
                          <a:effectLst/>
                        </a:rPr>
                        <a:t>X</a:t>
                      </a:r>
                      <a:endParaRPr lang="en-US" sz="1400" dirty="0">
                        <a:effectLst/>
                        <a:latin typeface="Carlito"/>
                        <a:ea typeface="Carlito"/>
                        <a:cs typeface="Carlito"/>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7" name="Rectangle 16"/>
          <p:cNvSpPr/>
          <p:nvPr/>
        </p:nvSpPr>
        <p:spPr>
          <a:xfrm>
            <a:off x="1219200" y="2057400"/>
            <a:ext cx="2407803"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B.Sc. </a:t>
            </a:r>
            <a:r>
              <a:rPr lang="en-US" sz="2000" b="1" dirty="0" err="1" smtClean="0">
                <a:solidFill>
                  <a:schemeClr val="bg1"/>
                </a:solidFill>
              </a:rPr>
              <a:t>Honours</a:t>
            </a:r>
            <a:endParaRPr lang="en-US" sz="2000" b="1" dirty="0" smtClean="0">
              <a:solidFill>
                <a:schemeClr val="bg1"/>
              </a:solidFill>
            </a:endParaRPr>
          </a:p>
        </p:txBody>
      </p:sp>
      <p:sp>
        <p:nvSpPr>
          <p:cNvPr id="18" name="Rectangle 17"/>
          <p:cNvSpPr/>
          <p:nvPr/>
        </p:nvSpPr>
        <p:spPr>
          <a:xfrm>
            <a:off x="1219200" y="3886200"/>
            <a:ext cx="2407803"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B.A. </a:t>
            </a:r>
            <a:r>
              <a:rPr lang="en-US" sz="2000" b="1" dirty="0" err="1" smtClean="0">
                <a:solidFill>
                  <a:schemeClr val="bg1"/>
                </a:solidFill>
              </a:rPr>
              <a:t>Honours</a:t>
            </a:r>
            <a:endParaRPr lang="en-US" sz="2000" b="1" dirty="0" smtClean="0">
              <a:solidFill>
                <a:schemeClr val="bg1"/>
              </a:solidFill>
            </a:endParaRPr>
          </a:p>
        </p:txBody>
      </p:sp>
      <p:sp>
        <p:nvSpPr>
          <p:cNvPr id="19" name="Rectangle 18"/>
          <p:cNvSpPr/>
          <p:nvPr/>
        </p:nvSpPr>
        <p:spPr>
          <a:xfrm>
            <a:off x="1219200" y="6499448"/>
            <a:ext cx="2407803"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B.Sc. &amp; B.A. General</a:t>
            </a:r>
          </a:p>
        </p:txBody>
      </p:sp>
    </p:spTree>
    <p:extLst>
      <p:ext uri="{BB962C8B-B14F-4D97-AF65-F5344CB8AC3E}">
        <p14:creationId xmlns:p14="http://schemas.microsoft.com/office/powerpoint/2010/main" val="2451763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Course wise Admission fees</a:t>
            </a:r>
            <a:endParaRPr lang="en-US" sz="2000" b="1" dirty="0">
              <a:solidFill>
                <a:schemeClr val="bg1"/>
              </a:solidFill>
            </a:endParaRPr>
          </a:p>
        </p:txBody>
      </p:sp>
      <p:sp>
        <p:nvSpPr>
          <p:cNvPr id="6" name="Rectangle 5"/>
          <p:cNvSpPr/>
          <p:nvPr/>
        </p:nvSpPr>
        <p:spPr>
          <a:xfrm>
            <a:off x="26436" y="381000"/>
            <a:ext cx="1060579" cy="4648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A</a:t>
            </a:r>
            <a:r>
              <a:rPr lang="en-US" b="1" dirty="0">
                <a:solidFill>
                  <a:srgbClr val="A40000"/>
                </a:solidFill>
              </a:rPr>
              <a:t>D</a:t>
            </a:r>
            <a:r>
              <a:rPr lang="en-US" b="1" dirty="0" smtClean="0">
                <a:solidFill>
                  <a:srgbClr val="A40000"/>
                </a:solidFill>
              </a:rPr>
              <a:t>MISSION </a:t>
            </a:r>
            <a:r>
              <a:rPr lang="en-US" sz="3200" b="1" dirty="0" smtClean="0">
                <a:solidFill>
                  <a:schemeClr val="bg1"/>
                </a:solidFill>
              </a:rPr>
              <a:t>F</a:t>
            </a:r>
            <a:r>
              <a:rPr lang="en-US" b="1" dirty="0" smtClean="0">
                <a:solidFill>
                  <a:srgbClr val="A40000"/>
                </a:solidFill>
              </a:rPr>
              <a:t>EES</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32</a:t>
            </a:r>
            <a:endParaRPr lang="en-US" dirty="0"/>
          </a:p>
        </p:txBody>
      </p:sp>
      <p:sp>
        <p:nvSpPr>
          <p:cNvPr id="9" name="Rectangle 8"/>
          <p:cNvSpPr/>
          <p:nvPr/>
        </p:nvSpPr>
        <p:spPr>
          <a:xfrm>
            <a:off x="1212979" y="1295400"/>
            <a:ext cx="5492621" cy="1066801"/>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Aft>
                <a:spcPct val="0"/>
              </a:spcAft>
            </a:pPr>
            <a:r>
              <a:rPr lang="en-US" sz="2000" b="1" dirty="0" smtClean="0">
                <a:ea typeface="Calibri" pitchFamily="34" charset="0"/>
                <a:cs typeface="Times New Roman" pitchFamily="18" charset="0"/>
              </a:rPr>
              <a:t>Indicative Fee* to </a:t>
            </a:r>
            <a:r>
              <a:rPr lang="en-US" sz="2000" b="1" dirty="0">
                <a:ea typeface="Calibri" pitchFamily="34" charset="0"/>
                <a:cs typeface="Times New Roman" pitchFamily="18" charset="0"/>
              </a:rPr>
              <a:t>be paid at the time of  admission in Semester I under UG Courses for the session 2021-2022 </a:t>
            </a:r>
            <a:endParaRPr lang="en-US" sz="2000" dirty="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123836434"/>
              </p:ext>
            </p:extLst>
          </p:nvPr>
        </p:nvGraphicFramePr>
        <p:xfrm>
          <a:off x="1219200" y="2514600"/>
          <a:ext cx="5486400" cy="4869131"/>
        </p:xfrm>
        <a:graphic>
          <a:graphicData uri="http://schemas.openxmlformats.org/drawingml/2006/table">
            <a:tbl>
              <a:tblPr firstRow="1" firstCol="1" bandRow="1">
                <a:tableStyleId>{5940675A-B579-460E-94D1-54222C63F5DA}</a:tableStyleId>
              </a:tblPr>
              <a:tblGrid>
                <a:gridCol w="1717928"/>
                <a:gridCol w="1717928"/>
                <a:gridCol w="2050544"/>
              </a:tblGrid>
              <a:tr h="435669">
                <a:tc>
                  <a:txBody>
                    <a:bodyPr/>
                    <a:lstStyle/>
                    <a:p>
                      <a:pPr marL="0" marR="0" algn="ctr">
                        <a:lnSpc>
                          <a:spcPct val="115000"/>
                        </a:lnSpc>
                        <a:spcBef>
                          <a:spcPts val="0"/>
                        </a:spcBef>
                        <a:spcAft>
                          <a:spcPts val="0"/>
                        </a:spcAft>
                      </a:pPr>
                      <a:endParaRPr lang="en-US" sz="1600" b="1" dirty="0" smtClean="0">
                        <a:solidFill>
                          <a:schemeClr val="bg1"/>
                        </a:solidFill>
                        <a:effectLst/>
                        <a:latin typeface="Calibri"/>
                        <a:ea typeface="Calibri"/>
                        <a:cs typeface="Vrinda"/>
                      </a:endParaRPr>
                    </a:p>
                    <a:p>
                      <a:pPr marL="0" marR="0" algn="ctr">
                        <a:lnSpc>
                          <a:spcPct val="115000"/>
                        </a:lnSpc>
                        <a:spcBef>
                          <a:spcPts val="0"/>
                        </a:spcBef>
                        <a:spcAft>
                          <a:spcPts val="0"/>
                        </a:spcAft>
                      </a:pPr>
                      <a:r>
                        <a:rPr lang="en-US" sz="1600" b="1" dirty="0" smtClean="0">
                          <a:solidFill>
                            <a:schemeClr val="bg1"/>
                          </a:solidFill>
                          <a:effectLst/>
                          <a:latin typeface="Calibri"/>
                          <a:ea typeface="Calibri"/>
                          <a:cs typeface="Vrinda"/>
                        </a:rPr>
                        <a:t>Sl. No</a:t>
                      </a:r>
                      <a:endParaRPr lang="en-US" sz="1600" b="1" dirty="0">
                        <a:solidFill>
                          <a:schemeClr val="bg1"/>
                        </a:solidFill>
                        <a:effectLst/>
                        <a:latin typeface="Calibri"/>
                        <a:ea typeface="Calibri"/>
                        <a:cs typeface="Vrinda"/>
                      </a:endParaRPr>
                    </a:p>
                  </a:txBody>
                  <a:tcPr marL="91347" marR="91347"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40000"/>
                    </a:solidFill>
                  </a:tcPr>
                </a:tc>
                <a:tc>
                  <a:txBody>
                    <a:bodyPr/>
                    <a:lstStyle/>
                    <a:p>
                      <a:pPr marL="0" marR="0" algn="ctr">
                        <a:lnSpc>
                          <a:spcPct val="115000"/>
                        </a:lnSpc>
                        <a:spcBef>
                          <a:spcPts val="0"/>
                        </a:spcBef>
                        <a:spcAft>
                          <a:spcPts val="0"/>
                        </a:spcAft>
                      </a:pPr>
                      <a:endParaRPr lang="en-US" sz="1600" b="1" dirty="0" smtClean="0">
                        <a:solidFill>
                          <a:schemeClr val="bg1"/>
                        </a:solidFill>
                        <a:effectLst/>
                      </a:endParaRPr>
                    </a:p>
                    <a:p>
                      <a:pPr marL="0" marR="0" algn="ctr">
                        <a:lnSpc>
                          <a:spcPct val="115000"/>
                        </a:lnSpc>
                        <a:spcBef>
                          <a:spcPts val="0"/>
                        </a:spcBef>
                        <a:spcAft>
                          <a:spcPts val="0"/>
                        </a:spcAft>
                      </a:pPr>
                      <a:r>
                        <a:rPr lang="en-US" sz="1600" b="1" dirty="0" smtClean="0">
                          <a:solidFill>
                            <a:schemeClr val="bg1"/>
                          </a:solidFill>
                          <a:effectLst/>
                        </a:rPr>
                        <a:t>Courses</a:t>
                      </a:r>
                    </a:p>
                    <a:p>
                      <a:pPr marL="0" marR="0" algn="ctr">
                        <a:lnSpc>
                          <a:spcPct val="115000"/>
                        </a:lnSpc>
                        <a:spcBef>
                          <a:spcPts val="0"/>
                        </a:spcBef>
                        <a:spcAft>
                          <a:spcPts val="0"/>
                        </a:spcAft>
                      </a:pPr>
                      <a:endParaRPr lang="en-US" sz="1600" b="1" dirty="0">
                        <a:solidFill>
                          <a:schemeClr val="bg1"/>
                        </a:solidFill>
                        <a:effectLst/>
                        <a:latin typeface="Calibri"/>
                        <a:ea typeface="Calibri"/>
                        <a:cs typeface="Vrinda"/>
                      </a:endParaRPr>
                    </a:p>
                  </a:txBody>
                  <a:tcPr marL="91347" marR="91347"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40000"/>
                    </a:solidFill>
                  </a:tcPr>
                </a:tc>
                <a:tc>
                  <a:txBody>
                    <a:bodyPr/>
                    <a:lstStyle/>
                    <a:p>
                      <a:pPr marL="0" marR="0" algn="ctr">
                        <a:lnSpc>
                          <a:spcPct val="115000"/>
                        </a:lnSpc>
                        <a:spcBef>
                          <a:spcPts val="0"/>
                        </a:spcBef>
                        <a:spcAft>
                          <a:spcPts val="0"/>
                        </a:spcAft>
                      </a:pPr>
                      <a:endParaRPr lang="en-US" sz="1600" b="1" dirty="0" smtClean="0">
                        <a:solidFill>
                          <a:schemeClr val="bg1"/>
                        </a:solidFill>
                        <a:effectLst/>
                      </a:endParaRPr>
                    </a:p>
                    <a:p>
                      <a:pPr marL="0" marR="0" algn="ctr">
                        <a:lnSpc>
                          <a:spcPct val="115000"/>
                        </a:lnSpc>
                        <a:spcBef>
                          <a:spcPts val="0"/>
                        </a:spcBef>
                        <a:spcAft>
                          <a:spcPts val="0"/>
                        </a:spcAft>
                      </a:pPr>
                      <a:r>
                        <a:rPr lang="en-US" sz="1600" b="1" dirty="0" smtClean="0">
                          <a:solidFill>
                            <a:schemeClr val="bg1"/>
                          </a:solidFill>
                          <a:effectLst/>
                        </a:rPr>
                        <a:t>Admission</a:t>
                      </a:r>
                      <a:r>
                        <a:rPr lang="en-US" sz="1600" b="1" baseline="0" dirty="0" smtClean="0">
                          <a:solidFill>
                            <a:schemeClr val="bg1"/>
                          </a:solidFill>
                          <a:effectLst/>
                        </a:rPr>
                        <a:t> fees </a:t>
                      </a:r>
                      <a:r>
                        <a:rPr lang="en-US" sz="1600" b="1" dirty="0" smtClean="0">
                          <a:solidFill>
                            <a:schemeClr val="bg1"/>
                          </a:solidFill>
                          <a:effectLst/>
                        </a:rPr>
                        <a:t>(in </a:t>
                      </a:r>
                      <a:r>
                        <a:rPr lang="en-US" sz="1600" b="1" dirty="0">
                          <a:solidFill>
                            <a:schemeClr val="bg1"/>
                          </a:solidFill>
                          <a:effectLst/>
                        </a:rPr>
                        <a:t>Rupees) </a:t>
                      </a:r>
                      <a:endParaRPr lang="en-US" sz="1600" b="1" dirty="0" smtClean="0">
                        <a:solidFill>
                          <a:schemeClr val="bg1"/>
                        </a:solidFill>
                        <a:effectLst/>
                      </a:endParaRPr>
                    </a:p>
                    <a:p>
                      <a:pPr marL="0" marR="0" algn="ctr">
                        <a:lnSpc>
                          <a:spcPct val="115000"/>
                        </a:lnSpc>
                        <a:spcBef>
                          <a:spcPts val="0"/>
                        </a:spcBef>
                        <a:spcAft>
                          <a:spcPts val="0"/>
                        </a:spcAft>
                      </a:pPr>
                      <a:endParaRPr lang="en-US" sz="1600" b="1" dirty="0">
                        <a:solidFill>
                          <a:schemeClr val="bg1"/>
                        </a:solidFill>
                        <a:effectLst/>
                        <a:latin typeface="Calibri"/>
                        <a:ea typeface="Calibri"/>
                        <a:cs typeface="Vrinda"/>
                      </a:endParaRPr>
                    </a:p>
                  </a:txBody>
                  <a:tcPr marL="91347" marR="91347"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40000"/>
                    </a:solidFill>
                  </a:tcPr>
                </a:tc>
              </a:tr>
              <a:tr h="891254">
                <a:tc>
                  <a:txBody>
                    <a:bodyPr/>
                    <a:lstStyle/>
                    <a:p>
                      <a:pPr marL="0" marR="0" algn="ctr">
                        <a:lnSpc>
                          <a:spcPct val="100000"/>
                        </a:lnSpc>
                        <a:spcBef>
                          <a:spcPts val="0"/>
                        </a:spcBef>
                        <a:spcAft>
                          <a:spcPts val="0"/>
                        </a:spcAft>
                      </a:pPr>
                      <a:endParaRPr lang="en-US" sz="1600" dirty="0" smtClean="0">
                        <a:effectLst/>
                        <a:latin typeface="Calibri"/>
                        <a:ea typeface="Calibri"/>
                        <a:cs typeface="Vrinda"/>
                      </a:endParaRPr>
                    </a:p>
                    <a:p>
                      <a:pPr marL="0" marR="0" algn="ctr">
                        <a:lnSpc>
                          <a:spcPct val="100000"/>
                        </a:lnSpc>
                        <a:spcBef>
                          <a:spcPts val="0"/>
                        </a:spcBef>
                        <a:spcAft>
                          <a:spcPts val="0"/>
                        </a:spcAft>
                      </a:pPr>
                      <a:r>
                        <a:rPr lang="en-US" sz="1600" dirty="0" smtClean="0">
                          <a:effectLst/>
                          <a:latin typeface="Calibri"/>
                          <a:ea typeface="Calibri"/>
                          <a:cs typeface="Vrinda"/>
                        </a:rPr>
                        <a:t>1.</a:t>
                      </a:r>
                    </a:p>
                    <a:p>
                      <a:pPr marL="0" marR="0" algn="ctr">
                        <a:lnSpc>
                          <a:spcPct val="100000"/>
                        </a:lnSpc>
                        <a:spcBef>
                          <a:spcPts val="0"/>
                        </a:spcBef>
                        <a:spcAft>
                          <a:spcPts val="0"/>
                        </a:spcAft>
                      </a:pPr>
                      <a:endParaRPr lang="en-US" sz="1600" dirty="0">
                        <a:effectLst/>
                        <a:latin typeface="Calibri"/>
                        <a:ea typeface="Calibri"/>
                        <a:cs typeface="Vrinda"/>
                      </a:endParaRPr>
                    </a:p>
                  </a:txBody>
                  <a:tcPr marL="91347" marR="91347"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endParaRPr lang="en-US" sz="1600" dirty="0" smtClean="0">
                        <a:effectLst/>
                      </a:endParaRPr>
                    </a:p>
                    <a:p>
                      <a:pPr marL="0" marR="0" algn="ctr">
                        <a:lnSpc>
                          <a:spcPct val="100000"/>
                        </a:lnSpc>
                        <a:spcBef>
                          <a:spcPts val="0"/>
                        </a:spcBef>
                        <a:spcAft>
                          <a:spcPts val="0"/>
                        </a:spcAft>
                      </a:pPr>
                      <a:r>
                        <a:rPr lang="en-US" sz="1600" dirty="0" smtClean="0">
                          <a:effectLst/>
                        </a:rPr>
                        <a:t>B.A</a:t>
                      </a:r>
                      <a:r>
                        <a:rPr lang="en-US" sz="1600" dirty="0">
                          <a:effectLst/>
                        </a:rPr>
                        <a:t>. </a:t>
                      </a:r>
                      <a:r>
                        <a:rPr lang="en-US" sz="1600" dirty="0" err="1">
                          <a:effectLst/>
                        </a:rPr>
                        <a:t>Honours</a:t>
                      </a:r>
                      <a:r>
                        <a:rPr lang="en-US" sz="1600" dirty="0">
                          <a:effectLst/>
                        </a:rPr>
                        <a:t> </a:t>
                      </a:r>
                      <a:endParaRPr lang="en-US" sz="1600" dirty="0">
                        <a:effectLst/>
                        <a:latin typeface="Calibri"/>
                        <a:ea typeface="Calibri"/>
                        <a:cs typeface="Vrinda"/>
                      </a:endParaRPr>
                    </a:p>
                  </a:txBody>
                  <a:tcPr marL="91347" marR="9134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1022/-</a:t>
                      </a:r>
                      <a:endParaRPr lang="en-US" sz="1600" b="1" dirty="0">
                        <a:effectLst/>
                        <a:latin typeface="Calibri"/>
                        <a:ea typeface="Calibri"/>
                        <a:cs typeface="Vrinda"/>
                      </a:endParaRPr>
                    </a:p>
                  </a:txBody>
                  <a:tcPr marL="91347" marR="91347"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905229">
                <a:tc>
                  <a:txBody>
                    <a:bodyPr/>
                    <a:lstStyle/>
                    <a:p>
                      <a:pPr marL="0" marR="0" algn="ctr">
                        <a:lnSpc>
                          <a:spcPct val="115000"/>
                        </a:lnSpc>
                        <a:spcBef>
                          <a:spcPts val="0"/>
                        </a:spcBef>
                        <a:spcAft>
                          <a:spcPts val="0"/>
                        </a:spcAft>
                      </a:pPr>
                      <a:endParaRPr lang="en-US" sz="1600" dirty="0" smtClean="0">
                        <a:effectLst/>
                        <a:latin typeface="Calibri"/>
                        <a:ea typeface="Calibri"/>
                        <a:cs typeface="Vrinda"/>
                      </a:endParaRPr>
                    </a:p>
                    <a:p>
                      <a:pPr marL="0" marR="0" algn="ctr">
                        <a:lnSpc>
                          <a:spcPct val="115000"/>
                        </a:lnSpc>
                        <a:spcBef>
                          <a:spcPts val="0"/>
                        </a:spcBef>
                        <a:spcAft>
                          <a:spcPts val="0"/>
                        </a:spcAft>
                      </a:pPr>
                      <a:r>
                        <a:rPr lang="en-US" sz="1600" dirty="0" smtClean="0">
                          <a:effectLst/>
                          <a:latin typeface="Calibri"/>
                          <a:ea typeface="Calibri"/>
                          <a:cs typeface="Vrinda"/>
                        </a:rPr>
                        <a:t>2.</a:t>
                      </a:r>
                      <a:endParaRPr lang="en-US" sz="1600" dirty="0">
                        <a:effectLst/>
                        <a:latin typeface="Calibri"/>
                        <a:ea typeface="Calibri"/>
                        <a:cs typeface="Vrinda"/>
                      </a:endParaRPr>
                    </a:p>
                  </a:txBody>
                  <a:tcPr marL="91347" marR="91347"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B.Sc</a:t>
                      </a:r>
                      <a:r>
                        <a:rPr lang="en-US" sz="1600" dirty="0">
                          <a:effectLst/>
                        </a:rPr>
                        <a:t>. </a:t>
                      </a:r>
                      <a:r>
                        <a:rPr lang="en-US" sz="1600" dirty="0" err="1">
                          <a:effectLst/>
                        </a:rPr>
                        <a:t>Honours</a:t>
                      </a:r>
                      <a:endParaRPr lang="en-US" sz="1600" dirty="0">
                        <a:effectLst/>
                        <a:latin typeface="Calibri"/>
                        <a:ea typeface="Calibri"/>
                        <a:cs typeface="Vrinda"/>
                      </a:endParaRPr>
                    </a:p>
                  </a:txBody>
                  <a:tcPr marL="91347" marR="9134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1307/-</a:t>
                      </a:r>
                      <a:endParaRPr lang="en-US" sz="1600" b="1" dirty="0">
                        <a:effectLst/>
                        <a:latin typeface="Calibri"/>
                        <a:ea typeface="Calibri"/>
                        <a:cs typeface="Vrinda"/>
                      </a:endParaRPr>
                    </a:p>
                  </a:txBody>
                  <a:tcPr marL="91347" marR="91347"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004988">
                <a:tc>
                  <a:txBody>
                    <a:bodyPr/>
                    <a:lstStyle/>
                    <a:p>
                      <a:pPr marL="0" marR="0" algn="ctr">
                        <a:lnSpc>
                          <a:spcPct val="115000"/>
                        </a:lnSpc>
                        <a:spcBef>
                          <a:spcPts val="0"/>
                        </a:spcBef>
                        <a:spcAft>
                          <a:spcPts val="0"/>
                        </a:spcAft>
                      </a:pPr>
                      <a:endParaRPr lang="en-US" sz="1600" dirty="0" smtClean="0">
                        <a:effectLst/>
                        <a:latin typeface="Calibri"/>
                        <a:ea typeface="Calibri"/>
                        <a:cs typeface="Vrinda"/>
                      </a:endParaRPr>
                    </a:p>
                    <a:p>
                      <a:pPr marL="0" marR="0" algn="ctr">
                        <a:lnSpc>
                          <a:spcPct val="115000"/>
                        </a:lnSpc>
                        <a:spcBef>
                          <a:spcPts val="0"/>
                        </a:spcBef>
                        <a:spcAft>
                          <a:spcPts val="0"/>
                        </a:spcAft>
                      </a:pPr>
                      <a:r>
                        <a:rPr lang="en-US" sz="1600" dirty="0" smtClean="0">
                          <a:effectLst/>
                          <a:latin typeface="Calibri"/>
                          <a:ea typeface="Calibri"/>
                          <a:cs typeface="Vrinda"/>
                        </a:rPr>
                        <a:t>3.</a:t>
                      </a:r>
                      <a:endParaRPr lang="en-US" sz="1600" dirty="0">
                        <a:effectLst/>
                        <a:latin typeface="Calibri"/>
                        <a:ea typeface="Calibri"/>
                        <a:cs typeface="Vrinda"/>
                      </a:endParaRPr>
                    </a:p>
                  </a:txBody>
                  <a:tcPr marL="91347" marR="91347"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B.A</a:t>
                      </a:r>
                      <a:r>
                        <a:rPr lang="en-US" sz="1600" dirty="0">
                          <a:effectLst/>
                        </a:rPr>
                        <a:t>. General </a:t>
                      </a:r>
                      <a:endParaRPr lang="en-US" sz="1600" dirty="0">
                        <a:effectLst/>
                        <a:latin typeface="Calibri"/>
                        <a:ea typeface="Calibri"/>
                        <a:cs typeface="Vrinda"/>
                      </a:endParaRPr>
                    </a:p>
                  </a:txBody>
                  <a:tcPr marL="91347" marR="9134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847/-</a:t>
                      </a:r>
                      <a:endParaRPr lang="en-US" sz="1600" b="1" dirty="0">
                        <a:effectLst/>
                        <a:latin typeface="Calibri"/>
                        <a:ea typeface="Calibri"/>
                        <a:cs typeface="Vrinda"/>
                      </a:endParaRPr>
                    </a:p>
                  </a:txBody>
                  <a:tcPr marL="91347" marR="91347"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945996">
                <a:tc>
                  <a:txBody>
                    <a:bodyPr/>
                    <a:lstStyle/>
                    <a:p>
                      <a:pPr marL="0" marR="0" algn="ctr">
                        <a:lnSpc>
                          <a:spcPct val="115000"/>
                        </a:lnSpc>
                        <a:spcBef>
                          <a:spcPts val="0"/>
                        </a:spcBef>
                        <a:spcAft>
                          <a:spcPts val="0"/>
                        </a:spcAft>
                      </a:pPr>
                      <a:endParaRPr lang="en-US" sz="1600" dirty="0" smtClean="0">
                        <a:effectLst/>
                        <a:latin typeface="Calibri"/>
                        <a:ea typeface="Calibri"/>
                        <a:cs typeface="Vrinda"/>
                      </a:endParaRPr>
                    </a:p>
                    <a:p>
                      <a:pPr marL="0" marR="0" algn="ctr">
                        <a:lnSpc>
                          <a:spcPct val="115000"/>
                        </a:lnSpc>
                        <a:spcBef>
                          <a:spcPts val="0"/>
                        </a:spcBef>
                        <a:spcAft>
                          <a:spcPts val="0"/>
                        </a:spcAft>
                      </a:pPr>
                      <a:r>
                        <a:rPr lang="en-US" sz="1600" dirty="0" smtClean="0">
                          <a:effectLst/>
                          <a:latin typeface="Calibri"/>
                          <a:ea typeface="Calibri"/>
                          <a:cs typeface="Vrinda"/>
                        </a:rPr>
                        <a:t>4.</a:t>
                      </a:r>
                      <a:endParaRPr lang="en-US" sz="1600" dirty="0">
                        <a:effectLst/>
                        <a:latin typeface="Calibri"/>
                        <a:ea typeface="Calibri"/>
                        <a:cs typeface="Vrinda"/>
                      </a:endParaRPr>
                    </a:p>
                  </a:txBody>
                  <a:tcPr marL="91347" marR="91347"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B.Sc</a:t>
                      </a:r>
                      <a:r>
                        <a:rPr lang="en-US" sz="1600" dirty="0">
                          <a:effectLst/>
                        </a:rPr>
                        <a:t>. General</a:t>
                      </a:r>
                      <a:endParaRPr lang="en-US" sz="1600" dirty="0">
                        <a:effectLst/>
                        <a:latin typeface="Calibri"/>
                        <a:ea typeface="Calibri"/>
                        <a:cs typeface="Vrinda"/>
                      </a:endParaRPr>
                    </a:p>
                  </a:txBody>
                  <a:tcPr marL="91347" marR="91347"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smtClean="0">
                          <a:effectLst/>
                        </a:rPr>
                        <a:t>1122/-</a:t>
                      </a:r>
                      <a:endParaRPr lang="en-US" sz="1600" b="1" dirty="0">
                        <a:effectLst/>
                        <a:latin typeface="Calibri"/>
                        <a:ea typeface="Calibri"/>
                        <a:cs typeface="Vrinda"/>
                      </a:endParaRPr>
                    </a:p>
                  </a:txBody>
                  <a:tcPr marL="91347" marR="91347"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Rectangle 15"/>
          <p:cNvSpPr/>
          <p:nvPr/>
        </p:nvSpPr>
        <p:spPr>
          <a:xfrm>
            <a:off x="1212978" y="7452320"/>
            <a:ext cx="5568821" cy="954107"/>
          </a:xfrm>
          <a:prstGeom prst="rect">
            <a:avLst/>
          </a:prstGeom>
        </p:spPr>
        <p:txBody>
          <a:bodyPr wrap="square">
            <a:spAutoFit/>
          </a:bodyPr>
          <a:lstStyle/>
          <a:p>
            <a:pPr lvl="0" algn="ctr" eaLnBrk="0" fontAlgn="base" hangingPunct="0">
              <a:spcAft>
                <a:spcPct val="0"/>
              </a:spcAft>
            </a:pPr>
            <a:r>
              <a:rPr lang="en-US" sz="1400" dirty="0">
                <a:ea typeface="Carlito"/>
                <a:cs typeface="Times New Roman" pitchFamily="18" charset="0"/>
              </a:rPr>
              <a:t>*The fees shown (subject to minor </a:t>
            </a:r>
            <a:r>
              <a:rPr lang="en-US" sz="1400" dirty="0" smtClean="0">
                <a:ea typeface="Carlito"/>
                <a:cs typeface="Times New Roman" pitchFamily="18" charset="0"/>
              </a:rPr>
              <a:t>changes based on University Notifications) </a:t>
            </a:r>
            <a:r>
              <a:rPr lang="en-US" sz="1400" dirty="0">
                <a:ea typeface="Carlito"/>
                <a:cs typeface="Times New Roman" pitchFamily="18" charset="0"/>
              </a:rPr>
              <a:t>include admission fee, examination fee</a:t>
            </a:r>
            <a:r>
              <a:rPr lang="en-US" sz="1400" dirty="0" smtClean="0">
                <a:ea typeface="Carlito"/>
                <a:cs typeface="Times New Roman" pitchFamily="18" charset="0"/>
              </a:rPr>
              <a:t>, laboratory </a:t>
            </a:r>
            <a:r>
              <a:rPr lang="en-US" sz="1400" dirty="0">
                <a:ea typeface="Carlito"/>
                <a:cs typeface="Times New Roman" pitchFamily="18" charset="0"/>
              </a:rPr>
              <a:t>fee, library fee, tuition </a:t>
            </a:r>
            <a:r>
              <a:rPr lang="en-US" sz="1400" dirty="0" smtClean="0">
                <a:ea typeface="Carlito"/>
                <a:cs typeface="Times New Roman" pitchFamily="18" charset="0"/>
              </a:rPr>
              <a:t>fee (six months)  </a:t>
            </a:r>
            <a:r>
              <a:rPr lang="en-US" sz="1400" dirty="0">
                <a:ea typeface="Carlito"/>
                <a:cs typeface="Times New Roman" pitchFamily="18" charset="0"/>
              </a:rPr>
              <a:t>etc</a:t>
            </a:r>
            <a:r>
              <a:rPr lang="en-US" sz="1400" dirty="0" smtClean="0">
                <a:ea typeface="Carlito"/>
                <a:cs typeface="Times New Roman" pitchFamily="18" charset="0"/>
              </a:rPr>
              <a:t>.</a:t>
            </a:r>
          </a:p>
          <a:p>
            <a:pPr lvl="0" algn="ctr" eaLnBrk="0" fontAlgn="base" hangingPunct="0">
              <a:spcAft>
                <a:spcPct val="0"/>
              </a:spcAft>
            </a:pPr>
            <a:r>
              <a:rPr lang="en-US" sz="1400" dirty="0" smtClean="0">
                <a:cs typeface="Times New Roman" pitchFamily="18" charset="0"/>
              </a:rPr>
              <a:t>* Session Fee has been waived for this academic session. </a:t>
            </a:r>
            <a:endParaRPr lang="en-US" sz="1400" dirty="0">
              <a:cs typeface="Arial" pitchFamily="34" charset="0"/>
            </a:endParaRPr>
          </a:p>
        </p:txBody>
      </p:sp>
    </p:spTree>
    <p:extLst>
      <p:ext uri="{BB962C8B-B14F-4D97-AF65-F5344CB8AC3E}">
        <p14:creationId xmlns:p14="http://schemas.microsoft.com/office/powerpoint/2010/main" val="10092442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Miles to go</a:t>
            </a:r>
            <a:endParaRPr lang="en-US" sz="2000" b="1" dirty="0">
              <a:solidFill>
                <a:schemeClr val="bg1"/>
              </a:solidFill>
            </a:endParaRPr>
          </a:p>
        </p:txBody>
      </p:sp>
      <p:sp>
        <p:nvSpPr>
          <p:cNvPr id="6" name="Rectangle 5"/>
          <p:cNvSpPr/>
          <p:nvPr/>
        </p:nvSpPr>
        <p:spPr>
          <a:xfrm>
            <a:off x="26436" y="381000"/>
            <a:ext cx="1060579" cy="4648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a:solidFill>
                  <a:schemeClr val="bg1"/>
                </a:solidFill>
              </a:rPr>
              <a:t>P</a:t>
            </a:r>
            <a:r>
              <a:rPr lang="en-US" b="1" dirty="0" smtClean="0">
                <a:solidFill>
                  <a:srgbClr val="A40000"/>
                </a:solidFill>
              </a:rPr>
              <a:t>ROJECTED</a:t>
            </a:r>
            <a:r>
              <a:rPr lang="en-US" b="1" dirty="0" smtClean="0">
                <a:solidFill>
                  <a:schemeClr val="bg1"/>
                </a:solidFill>
              </a:rPr>
              <a:t> </a:t>
            </a:r>
            <a:r>
              <a:rPr lang="en-US" sz="3200" b="1" dirty="0" smtClean="0">
                <a:solidFill>
                  <a:schemeClr val="bg1"/>
                </a:solidFill>
              </a:rPr>
              <a:t>R</a:t>
            </a:r>
            <a:r>
              <a:rPr lang="en-US" b="1" dirty="0" smtClean="0">
                <a:solidFill>
                  <a:srgbClr val="A40000"/>
                </a:solidFill>
              </a:rPr>
              <a:t>EACH</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33</a:t>
            </a:r>
            <a:endParaRPr lang="en-US" dirty="0"/>
          </a:p>
        </p:txBody>
      </p:sp>
      <p:sp>
        <p:nvSpPr>
          <p:cNvPr id="2" name="Rectangle 1"/>
          <p:cNvSpPr/>
          <p:nvPr/>
        </p:nvSpPr>
        <p:spPr>
          <a:xfrm>
            <a:off x="1219200" y="1690092"/>
            <a:ext cx="5410200" cy="6186309"/>
          </a:xfrm>
          <a:prstGeom prst="rect">
            <a:avLst/>
          </a:prstGeom>
        </p:spPr>
        <p:txBody>
          <a:bodyPr wrap="square">
            <a:spAutoFit/>
          </a:bodyPr>
          <a:lstStyle/>
          <a:p>
            <a:pPr marL="742950" lvl="1" indent="-285750">
              <a:buFont typeface="Wingdings" pitchFamily="2" charset="2"/>
              <a:buChar char="q"/>
            </a:pPr>
            <a:r>
              <a:rPr lang="en-US" dirty="0" smtClean="0"/>
              <a:t>Addition </a:t>
            </a:r>
            <a:r>
              <a:rPr lang="en-US" dirty="0"/>
              <a:t>of class-rooms</a:t>
            </a:r>
          </a:p>
          <a:p>
            <a:pPr marL="742950" lvl="1" indent="-285750">
              <a:buFont typeface="Wingdings" pitchFamily="2" charset="2"/>
              <a:buChar char="q"/>
            </a:pPr>
            <a:r>
              <a:rPr lang="en-US" dirty="0"/>
              <a:t>Round the hour power back-up facility</a:t>
            </a:r>
          </a:p>
          <a:p>
            <a:pPr marL="742950" lvl="1" indent="-285750">
              <a:buFont typeface="Wingdings" pitchFamily="2" charset="2"/>
              <a:buChar char="q"/>
            </a:pPr>
            <a:r>
              <a:rPr lang="en-US" dirty="0"/>
              <a:t>Separate Science </a:t>
            </a:r>
            <a:r>
              <a:rPr lang="en-US" dirty="0" smtClean="0"/>
              <a:t>building</a:t>
            </a:r>
          </a:p>
          <a:p>
            <a:pPr marL="742950" lvl="1" indent="-285750">
              <a:buFont typeface="Wingdings" pitchFamily="2" charset="2"/>
              <a:buChar char="q"/>
            </a:pPr>
            <a:endParaRPr lang="en-US" dirty="0"/>
          </a:p>
          <a:p>
            <a:pPr marL="742950" lvl="1" indent="-285750">
              <a:buFont typeface="Wingdings" pitchFamily="2" charset="2"/>
              <a:buChar char="q"/>
            </a:pPr>
            <a:endParaRPr lang="en-US" dirty="0"/>
          </a:p>
          <a:p>
            <a:pPr marL="285750" indent="-285750">
              <a:buFont typeface="Wingdings" pitchFamily="2" charset="2"/>
              <a:buChar char="q"/>
            </a:pPr>
            <a:endParaRPr lang="en-US" dirty="0"/>
          </a:p>
          <a:p>
            <a:pPr marL="742950" lvl="1" indent="-285750">
              <a:buFont typeface="Wingdings" pitchFamily="2" charset="2"/>
              <a:buChar char="q"/>
            </a:pPr>
            <a:r>
              <a:rPr lang="en-US" dirty="0" smtClean="0"/>
              <a:t>Add </a:t>
            </a:r>
            <a:r>
              <a:rPr lang="en-US" dirty="0"/>
              <a:t>on course on value education.</a:t>
            </a:r>
          </a:p>
          <a:p>
            <a:pPr marL="742950" lvl="1" indent="-285750">
              <a:buFont typeface="Wingdings" pitchFamily="2" charset="2"/>
              <a:buChar char="q"/>
            </a:pPr>
            <a:r>
              <a:rPr lang="en-US" dirty="0" smtClean="0"/>
              <a:t>Vertical </a:t>
            </a:r>
            <a:r>
              <a:rPr lang="en-US" dirty="0"/>
              <a:t>and horizontal expansion of academics.</a:t>
            </a:r>
          </a:p>
          <a:p>
            <a:pPr marL="742950" lvl="1" indent="-285750">
              <a:buFont typeface="Wingdings" pitchFamily="2" charset="2"/>
              <a:buChar char="q"/>
            </a:pPr>
            <a:r>
              <a:rPr lang="en-US" dirty="0"/>
              <a:t>Organizing  more student seminars, science fairs to expose students with cutting edge technology and augmented perception. </a:t>
            </a:r>
          </a:p>
          <a:p>
            <a:pPr marL="742950" lvl="1" indent="-285750">
              <a:buFont typeface="Wingdings" pitchFamily="2" charset="2"/>
              <a:buChar char="q"/>
            </a:pPr>
            <a:r>
              <a:rPr lang="en-US" dirty="0"/>
              <a:t>Introduction of Skill Development Programs for enhancement of students’ employability</a:t>
            </a:r>
            <a:r>
              <a:rPr lang="en-US" dirty="0" smtClean="0"/>
              <a:t>.</a:t>
            </a:r>
          </a:p>
          <a:p>
            <a:pPr marL="742950" lvl="1" indent="-285750">
              <a:buFont typeface="Wingdings" pitchFamily="2" charset="2"/>
              <a:buChar char="q"/>
            </a:pPr>
            <a:endParaRPr lang="en-US" dirty="0"/>
          </a:p>
          <a:p>
            <a:pPr marL="742950" lvl="1" indent="-285750">
              <a:buFont typeface="Wingdings" pitchFamily="2" charset="2"/>
              <a:buChar char="q"/>
            </a:pPr>
            <a:endParaRPr lang="en-US" dirty="0"/>
          </a:p>
          <a:p>
            <a:pPr marL="285750" indent="-285750">
              <a:buFont typeface="Wingdings" pitchFamily="2" charset="2"/>
              <a:buChar char="q"/>
            </a:pPr>
            <a:endParaRPr lang="en-US" dirty="0"/>
          </a:p>
          <a:p>
            <a:pPr marL="742950" lvl="1" indent="-285750">
              <a:buFont typeface="Wingdings" pitchFamily="2" charset="2"/>
              <a:buChar char="q"/>
            </a:pPr>
            <a:r>
              <a:rPr lang="en-US" dirty="0" smtClean="0"/>
              <a:t>Village </a:t>
            </a:r>
            <a:r>
              <a:rPr lang="en-US" dirty="0"/>
              <a:t>adoption through NSS unit of the college.</a:t>
            </a:r>
          </a:p>
          <a:p>
            <a:pPr marL="742950" lvl="1" indent="-285750">
              <a:buFont typeface="Wingdings" pitchFamily="2" charset="2"/>
              <a:buChar char="q"/>
            </a:pPr>
            <a:r>
              <a:rPr lang="en-US" dirty="0"/>
              <a:t>Science awareness program for local villagers.</a:t>
            </a:r>
          </a:p>
          <a:p>
            <a:pPr marL="742950" lvl="1" indent="-285750">
              <a:buFont typeface="Wingdings" pitchFamily="2" charset="2"/>
              <a:buChar char="q"/>
            </a:pPr>
            <a:r>
              <a:rPr lang="en-US" dirty="0"/>
              <a:t>Visiting nearby feeder agencies to promote educational atmosphere.</a:t>
            </a:r>
          </a:p>
          <a:p>
            <a:pPr marL="742950" lvl="1" indent="-285750">
              <a:buFont typeface="Wingdings" pitchFamily="2" charset="2"/>
              <a:buChar char="q"/>
            </a:pPr>
            <a:endParaRPr lang="en-US" dirty="0"/>
          </a:p>
        </p:txBody>
      </p:sp>
      <p:sp>
        <p:nvSpPr>
          <p:cNvPr id="9" name="Rectangle 8"/>
          <p:cNvSpPr/>
          <p:nvPr/>
        </p:nvSpPr>
        <p:spPr>
          <a:xfrm>
            <a:off x="1212979" y="137160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Infrastructural developments</a:t>
            </a:r>
          </a:p>
        </p:txBody>
      </p:sp>
      <p:sp>
        <p:nvSpPr>
          <p:cNvPr id="13" name="Rectangle 12"/>
          <p:cNvSpPr/>
          <p:nvPr/>
        </p:nvSpPr>
        <p:spPr>
          <a:xfrm>
            <a:off x="1219200" y="297180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Academic developments </a:t>
            </a:r>
          </a:p>
        </p:txBody>
      </p:sp>
      <p:sp>
        <p:nvSpPr>
          <p:cNvPr id="14" name="Rectangle 13"/>
          <p:cNvSpPr/>
          <p:nvPr/>
        </p:nvSpPr>
        <p:spPr>
          <a:xfrm>
            <a:off x="1219200" y="5652120"/>
            <a:ext cx="4815607"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Commitment towards society</a:t>
            </a:r>
          </a:p>
        </p:txBody>
      </p:sp>
    </p:spTree>
    <p:extLst>
      <p:ext uri="{BB962C8B-B14F-4D97-AF65-F5344CB8AC3E}">
        <p14:creationId xmlns:p14="http://schemas.microsoft.com/office/powerpoint/2010/main" val="44678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Few final words</a:t>
            </a:r>
            <a:endParaRPr lang="en-US" sz="2000" b="1" dirty="0">
              <a:solidFill>
                <a:schemeClr val="bg1"/>
              </a:solidFill>
            </a:endParaRPr>
          </a:p>
        </p:txBody>
      </p:sp>
      <p:sp>
        <p:nvSpPr>
          <p:cNvPr id="6" name="Rectangle 5"/>
          <p:cNvSpPr/>
          <p:nvPr/>
        </p:nvSpPr>
        <p:spPr>
          <a:xfrm>
            <a:off x="26436" y="381000"/>
            <a:ext cx="1060579" cy="4648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3200" b="1" dirty="0" smtClean="0">
                <a:solidFill>
                  <a:schemeClr val="bg1"/>
                </a:solidFill>
              </a:rPr>
              <a:t>C</a:t>
            </a:r>
            <a:r>
              <a:rPr lang="en-US" b="1" dirty="0" smtClean="0">
                <a:solidFill>
                  <a:srgbClr val="A40000"/>
                </a:solidFill>
              </a:rPr>
              <a:t>ONCLUDING</a:t>
            </a:r>
            <a:r>
              <a:rPr lang="en-US" b="1" dirty="0" smtClean="0">
                <a:solidFill>
                  <a:schemeClr val="bg1"/>
                </a:solidFill>
              </a:rPr>
              <a:t> </a:t>
            </a:r>
            <a:r>
              <a:rPr lang="en-US" sz="3200" b="1" dirty="0" smtClean="0">
                <a:solidFill>
                  <a:schemeClr val="bg1"/>
                </a:solidFill>
              </a:rPr>
              <a:t>R</a:t>
            </a:r>
            <a:r>
              <a:rPr lang="en-US" b="1" dirty="0" smtClean="0">
                <a:solidFill>
                  <a:srgbClr val="A40000"/>
                </a:solidFill>
              </a:rPr>
              <a:t>EMARKS</a:t>
            </a:r>
            <a:endParaRPr lang="en-US" b="1" dirty="0">
              <a:solidFill>
                <a:srgbClr val="A40000"/>
              </a:solidFill>
            </a:endParaRPr>
          </a:p>
        </p:txBody>
      </p:sp>
      <p:sp>
        <p:nvSpPr>
          <p:cNvPr id="7" name="Slide Number Placeholder 6"/>
          <p:cNvSpPr>
            <a:spLocks noGrp="1"/>
          </p:cNvSpPr>
          <p:nvPr>
            <p:ph type="sldNum" sz="quarter" idx="12"/>
          </p:nvPr>
        </p:nvSpPr>
        <p:spPr/>
        <p:txBody>
          <a:bodyPr/>
          <a:lstStyle/>
          <a:p>
            <a:r>
              <a:rPr lang="en-US" dirty="0" smtClean="0"/>
              <a:t>34</a:t>
            </a:r>
            <a:endParaRPr lang="en-US" dirty="0"/>
          </a:p>
        </p:txBody>
      </p:sp>
      <p:sp>
        <p:nvSpPr>
          <p:cNvPr id="10" name="Rectangle 9"/>
          <p:cNvSpPr/>
          <p:nvPr/>
        </p:nvSpPr>
        <p:spPr>
          <a:xfrm>
            <a:off x="1239415" y="1392610"/>
            <a:ext cx="5389985" cy="3539430"/>
          </a:xfrm>
          <a:prstGeom prst="rect">
            <a:avLst/>
          </a:prstGeom>
        </p:spPr>
        <p:txBody>
          <a:bodyPr wrap="square">
            <a:spAutoFit/>
          </a:bodyPr>
          <a:lstStyle/>
          <a:p>
            <a:pPr algn="just"/>
            <a:r>
              <a:rPr lang="en-US" sz="1600" dirty="0" smtClean="0"/>
              <a:t>Government General Degree College at </a:t>
            </a:r>
            <a:r>
              <a:rPr lang="en-US" sz="1600" dirty="0" err="1" smtClean="0"/>
              <a:t>Kalna</a:t>
            </a:r>
            <a:r>
              <a:rPr lang="en-US" sz="1600" dirty="0"/>
              <a:t>-</a:t>
            </a:r>
            <a:r>
              <a:rPr lang="en-US" sz="1600" dirty="0" smtClean="0"/>
              <a:t>I </a:t>
            </a:r>
            <a:r>
              <a:rPr lang="en-US" sz="1600" dirty="0"/>
              <a:t>as a team is thrilled to look forward to the new academic session of </a:t>
            </a:r>
            <a:r>
              <a:rPr lang="en-US" sz="1600" dirty="0" smtClean="0"/>
              <a:t>2021-22 </a:t>
            </a:r>
            <a:r>
              <a:rPr lang="en-US" sz="1600" dirty="0"/>
              <a:t>with you on board. The platform of interaction might be virtual or face-to-face but be sure, we will be there for you all. With pandemic related </a:t>
            </a:r>
            <a:r>
              <a:rPr lang="en-US" sz="1600" dirty="0" smtClean="0"/>
              <a:t>challenges, </a:t>
            </a:r>
            <a:r>
              <a:rPr lang="en-US" sz="1600" dirty="0"/>
              <a:t>the college </a:t>
            </a:r>
            <a:r>
              <a:rPr lang="en-US" sz="1600" dirty="0" smtClean="0"/>
              <a:t>administration has </a:t>
            </a:r>
            <a:r>
              <a:rPr lang="en-US" sz="1600" dirty="0"/>
              <a:t>already </a:t>
            </a:r>
            <a:r>
              <a:rPr lang="en-US" sz="1600" dirty="0" smtClean="0"/>
              <a:t>arranged for </a:t>
            </a:r>
            <a:r>
              <a:rPr lang="en-US" sz="1600" dirty="0"/>
              <a:t>the lowest fees possible for admission. You will continue to be our priority. Let’s make this journey, </a:t>
            </a:r>
            <a:r>
              <a:rPr lang="en-US" sz="1600" dirty="0" smtClean="0"/>
              <a:t>make good use of </a:t>
            </a:r>
            <a:r>
              <a:rPr lang="en-US" sz="1600" dirty="0"/>
              <a:t>excellent </a:t>
            </a:r>
            <a:r>
              <a:rPr lang="en-US" sz="1600" dirty="0" smtClean="0"/>
              <a:t>opportunities provided by the esteemed faculties </a:t>
            </a:r>
            <a:r>
              <a:rPr lang="en-US" sz="1600" dirty="0"/>
              <a:t>and infrastructures to </a:t>
            </a:r>
            <a:r>
              <a:rPr lang="en-US" sz="1600" dirty="0" smtClean="0"/>
              <a:t>explore </a:t>
            </a:r>
            <a:r>
              <a:rPr lang="en-US" sz="1600" dirty="0"/>
              <a:t>your potential. </a:t>
            </a:r>
            <a:r>
              <a:rPr lang="en-US" sz="1600" dirty="0" smtClean="0"/>
              <a:t>Let us follow the essence of what </a:t>
            </a:r>
            <a:r>
              <a:rPr lang="en-US" sz="1600" dirty="0"/>
              <a:t>our beloved poet once </a:t>
            </a:r>
            <a:r>
              <a:rPr lang="en-US" sz="1600" dirty="0" smtClean="0"/>
              <a:t>remarked, so that we can learn and grow together, </a:t>
            </a:r>
            <a:r>
              <a:rPr lang="en-US" sz="1600" dirty="0"/>
              <a:t>“…the power of education which is one with life and only which can give us real freedom , the highest that is claimed for man, his freedom of moral communion in human </a:t>
            </a:r>
            <a:r>
              <a:rPr lang="en-US" sz="1600" dirty="0" smtClean="0"/>
              <a:t>world.” </a:t>
            </a:r>
            <a:endParaRPr lang="en-US" sz="1600" dirty="0"/>
          </a:p>
        </p:txBody>
      </p:sp>
      <p:sp>
        <p:nvSpPr>
          <p:cNvPr id="12" name="TextBox 11"/>
          <p:cNvSpPr txBox="1"/>
          <p:nvPr/>
        </p:nvSpPr>
        <p:spPr>
          <a:xfrm>
            <a:off x="1239415" y="5508104"/>
            <a:ext cx="5285930" cy="2554545"/>
          </a:xfrm>
          <a:prstGeom prst="rect">
            <a:avLst/>
          </a:prstGeom>
          <a:noFill/>
          <a:ln>
            <a:solidFill>
              <a:schemeClr val="tx1"/>
            </a:solidFill>
          </a:ln>
        </p:spPr>
        <p:txBody>
          <a:bodyPr wrap="square" rtlCol="0">
            <a:spAutoFit/>
          </a:bodyPr>
          <a:lstStyle/>
          <a:p>
            <a:pPr algn="ctr"/>
            <a:r>
              <a:rPr lang="en-US" sz="1600" b="1" dirty="0"/>
              <a:t>F</a:t>
            </a:r>
            <a:r>
              <a:rPr lang="en-US" sz="1600" b="1" dirty="0" smtClean="0"/>
              <a:t>or further admission related queries,  kindly drop a mail to the following email id / Dial the following number:</a:t>
            </a:r>
          </a:p>
          <a:p>
            <a:endParaRPr lang="en-US" sz="1600" b="1" dirty="0"/>
          </a:p>
          <a:p>
            <a:pPr algn="ctr"/>
            <a:r>
              <a:rPr lang="en-US" sz="1600" b="1" dirty="0" smtClean="0">
                <a:hlinkClick r:id="rId2"/>
              </a:rPr>
              <a:t>admission@ggdck.ac.in</a:t>
            </a:r>
            <a:endParaRPr lang="en-US" sz="1600" b="1" dirty="0" smtClean="0"/>
          </a:p>
          <a:p>
            <a:pPr algn="ctr"/>
            <a:endParaRPr lang="en-US" sz="1600" b="1" dirty="0" smtClean="0"/>
          </a:p>
          <a:p>
            <a:pPr algn="ctr"/>
            <a:r>
              <a:rPr lang="en-US" sz="1600" b="1" dirty="0" smtClean="0"/>
              <a:t>9883277057</a:t>
            </a:r>
          </a:p>
          <a:p>
            <a:pPr algn="ctr"/>
            <a:endParaRPr lang="en-US" sz="1600" b="1" dirty="0"/>
          </a:p>
          <a:p>
            <a:pPr algn="ctr"/>
            <a:r>
              <a:rPr lang="en-US" sz="1600" b="1" dirty="0" smtClean="0"/>
              <a:t>You may also visit our Website :</a:t>
            </a:r>
          </a:p>
          <a:p>
            <a:pPr algn="ctr"/>
            <a:endParaRPr lang="en-US" sz="1600" b="1" dirty="0"/>
          </a:p>
          <a:p>
            <a:pPr algn="ctr"/>
            <a:r>
              <a:rPr lang="en-US" sz="1600" b="1" dirty="0"/>
              <a:t>https://</a:t>
            </a:r>
            <a:r>
              <a:rPr lang="en-US" sz="1600" b="1" dirty="0" smtClean="0"/>
              <a:t>www.ggdck.ac.in</a:t>
            </a:r>
            <a:endParaRPr lang="en-US" sz="1600" b="1" dirty="0"/>
          </a:p>
        </p:txBody>
      </p:sp>
    </p:spTree>
    <p:extLst>
      <p:ext uri="{BB962C8B-B14F-4D97-AF65-F5344CB8AC3E}">
        <p14:creationId xmlns:p14="http://schemas.microsoft.com/office/powerpoint/2010/main" val="107614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713" y="381000"/>
            <a:ext cx="6015066"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Principal’s Desk</a:t>
            </a:r>
            <a:endParaRPr lang="en-US" sz="2000" b="1" dirty="0" smtClean="0">
              <a:solidFill>
                <a:schemeClr val="bg1"/>
              </a:solidFill>
            </a:endParaRPr>
          </a:p>
        </p:txBody>
      </p:sp>
      <p:sp>
        <p:nvSpPr>
          <p:cNvPr id="6" name="Rectangle 5"/>
          <p:cNvSpPr/>
          <p:nvPr/>
        </p:nvSpPr>
        <p:spPr>
          <a:xfrm>
            <a:off x="26437" y="381000"/>
            <a:ext cx="810276"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K</a:t>
            </a:r>
            <a:r>
              <a:rPr lang="en-US" b="1" dirty="0" smtClean="0">
                <a:solidFill>
                  <a:srgbClr val="A40000"/>
                </a:solidFill>
              </a:rPr>
              <a:t>EY </a:t>
            </a:r>
            <a:r>
              <a:rPr lang="en-US" sz="4000" b="1" dirty="0" smtClean="0">
                <a:solidFill>
                  <a:schemeClr val="bg1"/>
                </a:solidFill>
              </a:rPr>
              <a:t>N</a:t>
            </a:r>
            <a:r>
              <a:rPr lang="en-US" b="1" dirty="0" smtClean="0">
                <a:solidFill>
                  <a:srgbClr val="A40000"/>
                </a:solidFill>
              </a:rPr>
              <a:t>OTES</a:t>
            </a:r>
            <a:endParaRPr lang="en-US" b="1" dirty="0">
              <a:solidFill>
                <a:srgbClr val="A40000"/>
              </a:solidFill>
            </a:endParaRPr>
          </a:p>
        </p:txBody>
      </p:sp>
      <p:pic>
        <p:nvPicPr>
          <p:cNvPr id="2050" name="Picture 2" descr="C:\Users\USER\Downloads\K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6034" y="1259632"/>
            <a:ext cx="1206942" cy="961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45024" y="1405389"/>
            <a:ext cx="2016224" cy="646331"/>
          </a:xfrm>
          <a:prstGeom prst="rect">
            <a:avLst/>
          </a:prstGeom>
          <a:noFill/>
        </p:spPr>
        <p:txBody>
          <a:bodyPr wrap="square" rtlCol="0">
            <a:spAutoFit/>
          </a:bodyPr>
          <a:lstStyle/>
          <a:p>
            <a:pPr algn="ctr"/>
            <a:r>
              <a:rPr lang="en-US" sz="1200" b="1" dirty="0" smtClean="0"/>
              <a:t>Prof. (Dr.) </a:t>
            </a:r>
            <a:r>
              <a:rPr lang="en-US" sz="1200" b="1" dirty="0" err="1" smtClean="0"/>
              <a:t>Krishnendu</a:t>
            </a:r>
            <a:r>
              <a:rPr lang="en-US" sz="1200" b="1" dirty="0" smtClean="0"/>
              <a:t> </a:t>
            </a:r>
            <a:r>
              <a:rPr lang="en-US" sz="1200" b="1" dirty="0" err="1" smtClean="0"/>
              <a:t>Dutta</a:t>
            </a:r>
            <a:endParaRPr lang="en-US" sz="1200" b="1" dirty="0" smtClean="0"/>
          </a:p>
          <a:p>
            <a:pPr algn="ctr"/>
            <a:r>
              <a:rPr lang="en-US" sz="1200" b="1" dirty="0" smtClean="0"/>
              <a:t>WBSES,</a:t>
            </a:r>
          </a:p>
          <a:p>
            <a:pPr algn="ctr"/>
            <a:r>
              <a:rPr lang="en-US" sz="1200" b="1" dirty="0" smtClean="0"/>
              <a:t>Principal, GGDCK </a:t>
            </a:r>
            <a:r>
              <a:rPr lang="en-US" sz="1200" b="1" dirty="0"/>
              <a:t>I</a:t>
            </a:r>
          </a:p>
        </p:txBody>
      </p:sp>
      <p:sp>
        <p:nvSpPr>
          <p:cNvPr id="7" name="Slide Number Placeholder 6"/>
          <p:cNvSpPr>
            <a:spLocks noGrp="1"/>
          </p:cNvSpPr>
          <p:nvPr>
            <p:ph type="sldNum" sz="quarter" idx="12"/>
          </p:nvPr>
        </p:nvSpPr>
        <p:spPr>
          <a:xfrm>
            <a:off x="5213176" y="8693679"/>
            <a:ext cx="1600200" cy="486833"/>
          </a:xfrm>
        </p:spPr>
        <p:txBody>
          <a:bodyPr/>
          <a:lstStyle/>
          <a:p>
            <a:r>
              <a:rPr lang="en-US" dirty="0" smtClean="0"/>
              <a:t>01</a:t>
            </a:r>
            <a:endParaRPr lang="en-US" dirty="0"/>
          </a:p>
        </p:txBody>
      </p:sp>
      <p:sp>
        <p:nvSpPr>
          <p:cNvPr id="12" name="Rectangle 11"/>
          <p:cNvSpPr/>
          <p:nvPr/>
        </p:nvSpPr>
        <p:spPr>
          <a:xfrm>
            <a:off x="861422" y="2245076"/>
            <a:ext cx="5908191" cy="7109639"/>
          </a:xfrm>
          <a:prstGeom prst="rect">
            <a:avLst/>
          </a:prstGeom>
        </p:spPr>
        <p:txBody>
          <a:bodyPr wrap="square">
            <a:spAutoFit/>
          </a:bodyPr>
          <a:lstStyle/>
          <a:p>
            <a:pPr algn="just"/>
            <a:r>
              <a:rPr lang="en-US" sz="1200" dirty="0"/>
              <a:t>It has been a busy but fulfilling five months in the Principal’s chair. Taking charge of a newly established college in the middle of the pandemic had its odds, however, with the support of the group dedicated faculties and staff of the college, I have been able to address them and the college is perfectly ready to pursue its high ideals. The forced shift from the traditional chalk-board and classroom teaching to an on-line method of education has been the greatest challenge to all of us. This college too, had to prepare for it at a fast pace. In order to do so, certain infrastructural inclusions were required. In addition to that there was also a need to impress and convince everyone concerned towards the new, and necessary, mode of on-line education.</a:t>
            </a:r>
          </a:p>
          <a:p>
            <a:pPr algn="just"/>
            <a:r>
              <a:rPr lang="en-US" sz="1200" dirty="0"/>
              <a:t> </a:t>
            </a:r>
          </a:p>
          <a:p>
            <a:pPr algn="just"/>
            <a:r>
              <a:rPr lang="en-US" sz="1200" dirty="0"/>
              <a:t>For the smooth functioning of the on-line mode some immediate long and short-term measures had to be taken, such as subscribing the ‘Learning Management System’ in place. With support from my colleagues regular classes were shifted to the Google Classrooms via Google Meet. Teachers and students were encouraged to use Google classroom, which has become in this brief period a repository of study materials, video lectures of classes and a very dependable interactive platform for teachers and students. Practical classes were conducted using Virtual Lab.</a:t>
            </a:r>
          </a:p>
          <a:p>
            <a:pPr algn="just"/>
            <a:r>
              <a:rPr lang="en-US" sz="1200" dirty="0"/>
              <a:t> </a:t>
            </a:r>
          </a:p>
          <a:p>
            <a:pPr algn="just"/>
            <a:r>
              <a:rPr lang="en-US" sz="1200" dirty="0" smtClean="0"/>
              <a:t>It </a:t>
            </a:r>
            <a:r>
              <a:rPr lang="en-US" sz="1200" dirty="0"/>
              <a:t>was not enough to merely conduct classes virtually. The feel of a college rests upon extracurricular activities and interactions, hence competitions were held for students to make them adapt to the new mode in different ways. We decided to hold webinars the institutional best practice for this academic year, and that drew and acclimatized everyone to the on-line system. As the pandemic situation is still prevailing, the college at this moment is well settled to function on-or-off line mode for holding all co-curricular and extracurricular activities.  </a:t>
            </a:r>
          </a:p>
          <a:p>
            <a:pPr algn="just"/>
            <a:r>
              <a:rPr lang="en-US" sz="1200" dirty="0"/>
              <a:t>Since it is a new college, it needed to be structured and readied to match the criteria set down by the accreditation council (NAAC). Necessary steps such as arranging for Feedback, Alumni participation were undertaken. However, it was also necessary to address the needs of the students of this region, who were economically crippled by the pandemic conditions. Among the several steps taken, it is necessary to mention the reduction of fees and the involvement of the NSS unit to reach out to the nearby villages and extend help and support by providing food supplies from time to time.</a:t>
            </a:r>
          </a:p>
          <a:p>
            <a:pPr algn="just"/>
            <a:r>
              <a:rPr lang="en-US" sz="1200" dirty="0"/>
              <a:t> </a:t>
            </a:r>
          </a:p>
          <a:p>
            <a:pPr algn="just"/>
            <a:r>
              <a:rPr lang="en-US" sz="1200" dirty="0"/>
              <a:t>As the Principal of the college, it gives me great pleasure for being a part of these commendable activities. I warmly welcome all our new entrants and I am sure they will join us in our future </a:t>
            </a:r>
            <a:r>
              <a:rPr lang="en-US" sz="1200" dirty="0" err="1"/>
              <a:t>endeavours</a:t>
            </a:r>
            <a:r>
              <a:rPr lang="en-US" sz="1200" dirty="0"/>
              <a:t>.</a:t>
            </a:r>
          </a:p>
          <a:p>
            <a:pPr algn="just"/>
            <a:r>
              <a:rPr lang="en-US" sz="1200" dirty="0"/>
              <a:t> </a:t>
            </a:r>
          </a:p>
        </p:txBody>
      </p:sp>
    </p:spTree>
    <p:extLst>
      <p:ext uri="{BB962C8B-B14F-4D97-AF65-F5344CB8AC3E}">
        <p14:creationId xmlns:p14="http://schemas.microsoft.com/office/powerpoint/2010/main" val="264839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About our College</a:t>
            </a:r>
          </a:p>
        </p:txBody>
      </p:sp>
      <p:sp>
        <p:nvSpPr>
          <p:cNvPr id="6" name="Rectangle 5"/>
          <p:cNvSpPr/>
          <p:nvPr/>
        </p:nvSpPr>
        <p:spPr>
          <a:xfrm>
            <a:off x="26436" y="381000"/>
            <a:ext cx="1060579" cy="53340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chemeClr val="bg1"/>
                </a:solidFill>
              </a:rPr>
              <a:t>F</a:t>
            </a:r>
            <a:r>
              <a:rPr lang="en-US" b="1" dirty="0" smtClean="0">
                <a:solidFill>
                  <a:srgbClr val="A40000"/>
                </a:solidFill>
              </a:rPr>
              <a:t>EW </a:t>
            </a:r>
            <a:r>
              <a:rPr lang="en-US" sz="4400" b="1" dirty="0" smtClean="0">
                <a:solidFill>
                  <a:schemeClr val="bg1"/>
                </a:solidFill>
              </a:rPr>
              <a:t>N</a:t>
            </a:r>
            <a:r>
              <a:rPr lang="en-US" b="1" dirty="0" smtClean="0">
                <a:solidFill>
                  <a:srgbClr val="A40000"/>
                </a:solidFill>
              </a:rPr>
              <a:t>OTES</a:t>
            </a:r>
            <a:endParaRPr lang="en-US" b="1" dirty="0">
              <a:solidFill>
                <a:srgbClr val="A40000"/>
              </a:solidFill>
            </a:endParaRPr>
          </a:p>
        </p:txBody>
      </p:sp>
      <p:sp>
        <p:nvSpPr>
          <p:cNvPr id="2" name="Rectangle 1"/>
          <p:cNvSpPr/>
          <p:nvPr/>
        </p:nvSpPr>
        <p:spPr>
          <a:xfrm>
            <a:off x="1087015" y="1295698"/>
            <a:ext cx="5618585" cy="7848302"/>
          </a:xfrm>
          <a:prstGeom prst="rect">
            <a:avLst/>
          </a:prstGeom>
        </p:spPr>
        <p:txBody>
          <a:bodyPr wrap="square">
            <a:spAutoFit/>
          </a:bodyPr>
          <a:lstStyle/>
          <a:p>
            <a:pPr marL="285750" indent="-285750" algn="just">
              <a:buFont typeface="Wingdings" pitchFamily="2" charset="2"/>
              <a:buChar char="q"/>
            </a:pPr>
            <a:r>
              <a:rPr lang="en-US" dirty="0"/>
              <a:t>Founded in the year of 2015, affiliated to The University of </a:t>
            </a:r>
            <a:r>
              <a:rPr lang="en-US" dirty="0" err="1"/>
              <a:t>Burdwan</a:t>
            </a:r>
            <a:r>
              <a:rPr lang="en-US" dirty="0"/>
              <a:t>.</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Campus with 6.72 acres of land.</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The college offers new opportunities and imparts all-round education to the predominantly first-generation learners from the semi-urban and rural belts.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The college aims for holistic development of its students and offers necessary facilities.</a:t>
            </a:r>
          </a:p>
          <a:p>
            <a:pPr algn="just"/>
            <a:endParaRPr lang="en-US" dirty="0"/>
          </a:p>
          <a:p>
            <a:pPr marL="285750" indent="-285750" algn="just">
              <a:buFont typeface="Wingdings" pitchFamily="2" charset="2"/>
              <a:buChar char="q"/>
            </a:pPr>
            <a:r>
              <a:rPr lang="en-US" dirty="0"/>
              <a:t>The college is marching on the road to success with its group of young, energetic and dedicated teachers.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The teaching learning activities of the college strictly adhere to the methodologies of Education 3.0, such as flip learning and blended learning  along with an extensive use of ICTs.</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It has the most modern educational amenities, such as state-of-the-art laboratories, smart classrooms and a well-stocked library.</a:t>
            </a:r>
          </a:p>
          <a:p>
            <a:pPr marL="285750" indent="-285750" algn="just">
              <a:buFont typeface="Wingdings" pitchFamily="2" charset="2"/>
              <a:buChar char="q"/>
            </a:pPr>
            <a:endParaRPr lang="en-US" dirty="0"/>
          </a:p>
          <a:p>
            <a:pPr marL="285750" indent="-285750" algn="just">
              <a:buFont typeface="Wingdings" pitchFamily="2" charset="2"/>
              <a:buChar char="q"/>
            </a:pPr>
            <a:r>
              <a:rPr lang="en-US" dirty="0"/>
              <a:t>Gender sensitization is valued among all the members of the college.</a:t>
            </a:r>
          </a:p>
          <a:p>
            <a:endParaRPr lang="en-US" dirty="0"/>
          </a:p>
        </p:txBody>
      </p:sp>
      <p:sp>
        <p:nvSpPr>
          <p:cNvPr id="3" name="Slide Number Placeholder 2"/>
          <p:cNvSpPr>
            <a:spLocks noGrp="1"/>
          </p:cNvSpPr>
          <p:nvPr>
            <p:ph type="sldNum" sz="quarter" idx="12"/>
          </p:nvPr>
        </p:nvSpPr>
        <p:spPr/>
        <p:txBody>
          <a:bodyPr/>
          <a:lstStyle/>
          <a:p>
            <a:r>
              <a:rPr lang="en-US" dirty="0" smtClean="0"/>
              <a:t>02</a:t>
            </a:r>
            <a:endParaRPr lang="en-US" dirty="0"/>
          </a:p>
        </p:txBody>
      </p:sp>
    </p:spTree>
    <p:extLst>
      <p:ext uri="{BB962C8B-B14F-4D97-AF65-F5344CB8AC3E}">
        <p14:creationId xmlns:p14="http://schemas.microsoft.com/office/powerpoint/2010/main" val="407994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Vision and Mission</a:t>
            </a:r>
          </a:p>
        </p:txBody>
      </p:sp>
      <p:sp>
        <p:nvSpPr>
          <p:cNvPr id="6" name="Rectangle 5"/>
          <p:cNvSpPr/>
          <p:nvPr/>
        </p:nvSpPr>
        <p:spPr>
          <a:xfrm>
            <a:off x="26436" y="381000"/>
            <a:ext cx="1060579" cy="6567264"/>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K</a:t>
            </a:r>
            <a:r>
              <a:rPr lang="en-US" b="1" dirty="0" smtClean="0">
                <a:solidFill>
                  <a:srgbClr val="A40000"/>
                </a:solidFill>
              </a:rPr>
              <a:t>EY </a:t>
            </a:r>
            <a:r>
              <a:rPr lang="en-US" sz="4400" b="1" dirty="0" smtClean="0">
                <a:solidFill>
                  <a:schemeClr val="bg1"/>
                </a:solidFill>
              </a:rPr>
              <a:t>O</a:t>
            </a:r>
            <a:r>
              <a:rPr lang="en-US" b="1" dirty="0" smtClean="0">
                <a:solidFill>
                  <a:srgbClr val="A40000"/>
                </a:solidFill>
              </a:rPr>
              <a:t>BJECTIVES</a:t>
            </a:r>
            <a:endParaRPr lang="en-US" b="1" dirty="0">
              <a:solidFill>
                <a:srgbClr val="A40000"/>
              </a:solidFill>
            </a:endParaRPr>
          </a:p>
        </p:txBody>
      </p:sp>
      <p:sp>
        <p:nvSpPr>
          <p:cNvPr id="7" name="Rectangle 6"/>
          <p:cNvSpPr/>
          <p:nvPr/>
        </p:nvSpPr>
        <p:spPr>
          <a:xfrm>
            <a:off x="1339721" y="1447800"/>
            <a:ext cx="5137279" cy="7294305"/>
          </a:xfrm>
          <a:prstGeom prst="rect">
            <a:avLst/>
          </a:prstGeom>
        </p:spPr>
        <p:txBody>
          <a:bodyPr wrap="square">
            <a:spAutoFit/>
          </a:bodyPr>
          <a:lstStyle/>
          <a:p>
            <a:endParaRPr lang="en-US" dirty="0"/>
          </a:p>
          <a:p>
            <a:pPr algn="just"/>
            <a:r>
              <a:rPr lang="en-US" dirty="0"/>
              <a:t>The vision of this college is to provide lifelong education which facilitates the academic, creative and professional excellence of our learners by nurturing their innate sensibilities and </a:t>
            </a:r>
            <a:r>
              <a:rPr lang="en-US" dirty="0" smtClean="0"/>
              <a:t>inculcating social </a:t>
            </a:r>
            <a:r>
              <a:rPr lang="en-US" dirty="0"/>
              <a:t>values</a:t>
            </a:r>
            <a:r>
              <a:rPr lang="en-US" dirty="0" smtClean="0"/>
              <a:t>.</a:t>
            </a:r>
          </a:p>
          <a:p>
            <a:pPr algn="just"/>
            <a:endParaRPr lang="en-US" dirty="0"/>
          </a:p>
          <a:p>
            <a:pPr algn="just"/>
            <a:endParaRPr lang="en-US" dirty="0" smtClean="0"/>
          </a:p>
          <a:p>
            <a:pPr algn="just"/>
            <a:endParaRPr lang="en-US" dirty="0"/>
          </a:p>
          <a:p>
            <a:pPr algn="just"/>
            <a:endParaRPr lang="en-US" dirty="0"/>
          </a:p>
          <a:p>
            <a:endParaRPr lang="en-US" dirty="0"/>
          </a:p>
          <a:p>
            <a:endParaRPr lang="en-US" dirty="0" smtClean="0"/>
          </a:p>
          <a:p>
            <a:endParaRPr lang="en-US" dirty="0"/>
          </a:p>
          <a:p>
            <a:pPr marL="285750" indent="-285750" algn="just">
              <a:buFont typeface="Wingdings" pitchFamily="2" charset="2"/>
              <a:buChar char="q"/>
            </a:pPr>
            <a:r>
              <a:rPr lang="en-US" dirty="0"/>
              <a:t>To include learners from various socio-economic backgrounds and make higher education accessible and inclusive.</a:t>
            </a:r>
          </a:p>
          <a:p>
            <a:pPr marL="285750" indent="-285750" algn="just">
              <a:buFont typeface="Wingdings" pitchFamily="2" charset="2"/>
              <a:buChar char="q"/>
            </a:pPr>
            <a:r>
              <a:rPr lang="en-US" dirty="0"/>
              <a:t>To promote ICT enabled platforms for the purpose of effective teaching, learning and evaluation.</a:t>
            </a:r>
          </a:p>
          <a:p>
            <a:pPr marL="285750" indent="-285750" algn="just">
              <a:buFont typeface="Wingdings" pitchFamily="2" charset="2"/>
              <a:buChar char="q"/>
            </a:pPr>
            <a:r>
              <a:rPr lang="en-US" dirty="0"/>
              <a:t>To provide comprehensive idea about the changes and challenges in higher education as well as vocational opportunities, globally.</a:t>
            </a:r>
          </a:p>
          <a:p>
            <a:pPr marL="285750" indent="-285750" algn="just">
              <a:buFont typeface="Wingdings" pitchFamily="2" charset="2"/>
              <a:buChar char="q"/>
            </a:pPr>
            <a:r>
              <a:rPr lang="en-US" dirty="0"/>
              <a:t>To encourage creative </a:t>
            </a:r>
            <a:r>
              <a:rPr lang="en-US" dirty="0" smtClean="0"/>
              <a:t>as well as critical </a:t>
            </a:r>
            <a:r>
              <a:rPr lang="en-US" dirty="0"/>
              <a:t>thinking and help the learners imbibe a collaborative team spirit.</a:t>
            </a:r>
          </a:p>
          <a:p>
            <a:pPr marL="285750" indent="-285750" algn="just">
              <a:buFont typeface="Wingdings" pitchFamily="2" charset="2"/>
              <a:buChar char="q"/>
            </a:pPr>
            <a:r>
              <a:rPr lang="en-US" dirty="0"/>
              <a:t>To inculcate the values of the communities among the future contributors of our society.</a:t>
            </a:r>
          </a:p>
        </p:txBody>
      </p:sp>
      <p:sp>
        <p:nvSpPr>
          <p:cNvPr id="10" name="Rectangle 9"/>
          <p:cNvSpPr/>
          <p:nvPr/>
        </p:nvSpPr>
        <p:spPr>
          <a:xfrm>
            <a:off x="1212979" y="1447800"/>
            <a:ext cx="2978021"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Vision</a:t>
            </a:r>
          </a:p>
        </p:txBody>
      </p:sp>
      <p:sp>
        <p:nvSpPr>
          <p:cNvPr id="12" name="Rectangle 11"/>
          <p:cNvSpPr/>
          <p:nvPr/>
        </p:nvSpPr>
        <p:spPr>
          <a:xfrm>
            <a:off x="1219200" y="4267200"/>
            <a:ext cx="2978021" cy="3048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Mission</a:t>
            </a:r>
          </a:p>
        </p:txBody>
      </p:sp>
      <p:sp>
        <p:nvSpPr>
          <p:cNvPr id="8" name="Slide Number Placeholder 7"/>
          <p:cNvSpPr>
            <a:spLocks noGrp="1"/>
          </p:cNvSpPr>
          <p:nvPr>
            <p:ph type="sldNum" sz="quarter" idx="12"/>
          </p:nvPr>
        </p:nvSpPr>
        <p:spPr/>
        <p:txBody>
          <a:bodyPr/>
          <a:lstStyle/>
          <a:p>
            <a:r>
              <a:rPr lang="en-US" dirty="0" smtClean="0"/>
              <a:t>03</a:t>
            </a:r>
            <a:endParaRPr lang="en-US" dirty="0"/>
          </a:p>
        </p:txBody>
      </p:sp>
    </p:spTree>
    <p:extLst>
      <p:ext uri="{BB962C8B-B14F-4D97-AF65-F5344CB8AC3E}">
        <p14:creationId xmlns:p14="http://schemas.microsoft.com/office/powerpoint/2010/main" val="3580045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bg1"/>
              </a:solidFill>
            </a:endParaRPr>
          </a:p>
          <a:p>
            <a:pPr algn="ctr"/>
            <a:r>
              <a:rPr lang="en-US" sz="2000" b="1" dirty="0" smtClean="0">
                <a:solidFill>
                  <a:schemeClr val="bg1"/>
                </a:solidFill>
              </a:rPr>
              <a:t>Academic </a:t>
            </a:r>
            <a:r>
              <a:rPr lang="en-US" sz="2000" b="1" dirty="0">
                <a:solidFill>
                  <a:schemeClr val="bg1"/>
                </a:solidFill>
              </a:rPr>
              <a:t>Session 2021-2022</a:t>
            </a:r>
          </a:p>
          <a:p>
            <a:pPr algn="ctr"/>
            <a:endParaRPr lang="en-US" sz="2000" b="1" dirty="0" smtClean="0">
              <a:solidFill>
                <a:schemeClr val="bg1"/>
              </a:solidFill>
            </a:endParaRPr>
          </a:p>
        </p:txBody>
      </p:sp>
      <p:sp>
        <p:nvSpPr>
          <p:cNvPr id="6" name="Rectangle 5"/>
          <p:cNvSpPr/>
          <p:nvPr/>
        </p:nvSpPr>
        <p:spPr>
          <a:xfrm>
            <a:off x="26436" y="381000"/>
            <a:ext cx="1060579" cy="6172200"/>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400" b="1" dirty="0" smtClean="0">
                <a:solidFill>
                  <a:schemeClr val="bg1"/>
                </a:solidFill>
              </a:rPr>
              <a:t>C</a:t>
            </a:r>
            <a:r>
              <a:rPr lang="en-US" sz="1600" b="1" dirty="0" smtClean="0">
                <a:solidFill>
                  <a:srgbClr val="A40000"/>
                </a:solidFill>
              </a:rPr>
              <a:t>OURSES </a:t>
            </a:r>
            <a:r>
              <a:rPr lang="en-US" sz="4400" b="1" dirty="0" smtClean="0">
                <a:solidFill>
                  <a:schemeClr val="bg1"/>
                </a:solidFill>
              </a:rPr>
              <a:t>O</a:t>
            </a:r>
            <a:r>
              <a:rPr lang="en-US" sz="1600" b="1" dirty="0" smtClean="0">
                <a:solidFill>
                  <a:srgbClr val="A40000"/>
                </a:solidFill>
              </a:rPr>
              <a:t>FFERED </a:t>
            </a:r>
            <a:endParaRPr lang="en-US" sz="1600" b="1" dirty="0">
              <a:solidFill>
                <a:srgbClr val="A4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300882309"/>
              </p:ext>
            </p:extLst>
          </p:nvPr>
        </p:nvGraphicFramePr>
        <p:xfrm>
          <a:off x="1133752" y="1631950"/>
          <a:ext cx="5584074" cy="1854200"/>
        </p:xfrm>
        <a:graphic>
          <a:graphicData uri="http://schemas.openxmlformats.org/drawingml/2006/table">
            <a:tbl>
              <a:tblPr firstRow="1" bandRow="1">
                <a:tableStyleId>{9D7B26C5-4107-4FEC-AEDC-1716B250A1EF}</a:tableStyleId>
              </a:tblPr>
              <a:tblGrid>
                <a:gridCol w="643570"/>
                <a:gridCol w="1412112"/>
                <a:gridCol w="1584176"/>
                <a:gridCol w="1944216"/>
              </a:tblGrid>
              <a:tr h="370840">
                <a:tc gridSpan="4">
                  <a:txBody>
                    <a:bodyPr/>
                    <a:lstStyle/>
                    <a:p>
                      <a:pPr algn="ctr"/>
                      <a:r>
                        <a:rPr lang="en-US" sz="1400" dirty="0" smtClean="0"/>
                        <a:t>B.Sc. </a:t>
                      </a:r>
                      <a:r>
                        <a:rPr lang="en-US" sz="1400" dirty="0" err="1" smtClean="0"/>
                        <a:t>Honours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400" dirty="0" err="1" smtClean="0"/>
                        <a:t>Sl</a:t>
                      </a:r>
                      <a:r>
                        <a:rPr lang="en-US" sz="1400" dirty="0" smtClean="0"/>
                        <a:t> no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Subject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Intake capacity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Current faculty strength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Physics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Chemistry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Mathematics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25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8262431"/>
              </p:ext>
            </p:extLst>
          </p:nvPr>
        </p:nvGraphicFramePr>
        <p:xfrm>
          <a:off x="1133752" y="3671570"/>
          <a:ext cx="5584074" cy="2900680"/>
        </p:xfrm>
        <a:graphic>
          <a:graphicData uri="http://schemas.openxmlformats.org/drawingml/2006/table">
            <a:tbl>
              <a:tblPr firstRow="1" bandRow="1">
                <a:tableStyleId>{9D7B26C5-4107-4FEC-AEDC-1716B250A1EF}</a:tableStyleId>
              </a:tblPr>
              <a:tblGrid>
                <a:gridCol w="643570"/>
                <a:gridCol w="1412112"/>
                <a:gridCol w="1575182"/>
                <a:gridCol w="1953210"/>
              </a:tblGrid>
              <a:tr h="0">
                <a:tc gridSpan="4">
                  <a:txBody>
                    <a:bodyPr/>
                    <a:lstStyle/>
                    <a:p>
                      <a:pPr algn="ctr"/>
                      <a:r>
                        <a:rPr lang="en-US" sz="1400" dirty="0" smtClean="0"/>
                        <a:t>B.A. </a:t>
                      </a:r>
                      <a:r>
                        <a:rPr lang="en-US" sz="1400" dirty="0" err="1" smtClean="0"/>
                        <a:t>Honours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400" dirty="0" err="1" smtClean="0"/>
                        <a:t>Sl</a:t>
                      </a:r>
                      <a:r>
                        <a:rPr lang="en-US" sz="1400" dirty="0" smtClean="0"/>
                        <a:t> no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Subject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Intake capacity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Current faculty strength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Bengali</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English</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Sanskrit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Education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Philosophy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History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02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8635814"/>
              </p:ext>
            </p:extLst>
          </p:nvPr>
        </p:nvGraphicFramePr>
        <p:xfrm>
          <a:off x="1142842" y="6756400"/>
          <a:ext cx="5581808" cy="1483360"/>
        </p:xfrm>
        <a:graphic>
          <a:graphicData uri="http://schemas.openxmlformats.org/drawingml/2006/table">
            <a:tbl>
              <a:tblPr firstRow="1" bandRow="1">
                <a:tableStyleId>{9D7B26C5-4107-4FEC-AEDC-1716B250A1EF}</a:tableStyleId>
              </a:tblPr>
              <a:tblGrid>
                <a:gridCol w="928900"/>
                <a:gridCol w="2745680"/>
                <a:gridCol w="1907228"/>
              </a:tblGrid>
              <a:tr h="370840">
                <a:tc gridSpan="3">
                  <a:txBody>
                    <a:bodyPr/>
                    <a:lstStyle/>
                    <a:p>
                      <a:pPr algn="ctr"/>
                      <a:r>
                        <a:rPr lang="en-US" sz="1400" dirty="0" smtClean="0"/>
                        <a:t>General Courses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r>
              <a:tr h="370840">
                <a:tc>
                  <a:txBody>
                    <a:bodyPr/>
                    <a:lstStyle/>
                    <a:p>
                      <a:pPr algn="ctr"/>
                      <a:r>
                        <a:rPr lang="en-US" sz="1400" dirty="0" err="1" smtClean="0"/>
                        <a:t>Sl</a:t>
                      </a:r>
                      <a:r>
                        <a:rPr lang="en-US" sz="1400" dirty="0" smtClean="0"/>
                        <a:t> no</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Courses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Intake capacity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B.Sc. General</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25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B.A. General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272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Slide Number Placeholder 1"/>
          <p:cNvSpPr>
            <a:spLocks noGrp="1"/>
          </p:cNvSpPr>
          <p:nvPr>
            <p:ph type="sldNum" sz="quarter" idx="12"/>
          </p:nvPr>
        </p:nvSpPr>
        <p:spPr/>
        <p:txBody>
          <a:bodyPr/>
          <a:lstStyle/>
          <a:p>
            <a:r>
              <a:rPr lang="en-US" dirty="0" smtClean="0"/>
              <a:t>04</a:t>
            </a:r>
            <a:endParaRPr lang="en-US" dirty="0"/>
          </a:p>
        </p:txBody>
      </p:sp>
    </p:spTree>
    <p:extLst>
      <p:ext uri="{BB962C8B-B14F-4D97-AF65-F5344CB8AC3E}">
        <p14:creationId xmlns:p14="http://schemas.microsoft.com/office/powerpoint/2010/main" val="229548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rgbClr val="FEFFFB"/>
                </a:solidFill>
              </a:rPr>
              <a:t>P</a:t>
            </a:r>
            <a:r>
              <a:rPr lang="en-US" sz="2400" b="1" dirty="0" smtClean="0">
                <a:solidFill>
                  <a:srgbClr val="A40000"/>
                </a:solidFill>
              </a:rPr>
              <a:t>HYSICS</a:t>
            </a:r>
            <a:endParaRPr lang="en-US" sz="2400" b="1" dirty="0">
              <a:solidFill>
                <a:srgbClr val="A40000"/>
              </a:solidFill>
            </a:endParaRPr>
          </a:p>
        </p:txBody>
      </p:sp>
      <p:sp>
        <p:nvSpPr>
          <p:cNvPr id="7" name="Rectangle 6"/>
          <p:cNvSpPr/>
          <p:nvPr/>
        </p:nvSpPr>
        <p:spPr>
          <a:xfrm>
            <a:off x="1066799" y="1221224"/>
            <a:ext cx="5562601" cy="4678204"/>
          </a:xfrm>
          <a:prstGeom prst="rect">
            <a:avLst/>
          </a:prstGeom>
        </p:spPr>
        <p:txBody>
          <a:bodyPr wrap="square">
            <a:spAutoFit/>
          </a:bodyPr>
          <a:lstStyle/>
          <a:p>
            <a:pPr algn="just"/>
            <a:r>
              <a:rPr lang="en-US" sz="1400" dirty="0" smtClean="0">
                <a:solidFill>
                  <a:prstClr val="black"/>
                </a:solidFill>
              </a:rPr>
              <a:t>The </a:t>
            </a:r>
            <a:r>
              <a:rPr lang="en-US" sz="1400" dirty="0">
                <a:solidFill>
                  <a:prstClr val="black"/>
                </a:solidFill>
              </a:rPr>
              <a:t>Department of Physics has started functioning from the very inception of the college with the introduction of General course in Physics in 2015 under the aegis of the University of </a:t>
            </a:r>
            <a:r>
              <a:rPr lang="en-US" sz="1400" dirty="0" err="1">
                <a:solidFill>
                  <a:prstClr val="black"/>
                </a:solidFill>
              </a:rPr>
              <a:t>Burdwan</a:t>
            </a:r>
            <a:r>
              <a:rPr lang="en-US" sz="1400" dirty="0">
                <a:solidFill>
                  <a:prstClr val="black"/>
                </a:solidFill>
              </a:rPr>
              <a:t>. The department has begun to offer </a:t>
            </a:r>
            <a:r>
              <a:rPr lang="en-US" sz="1400" dirty="0" err="1">
                <a:solidFill>
                  <a:prstClr val="black"/>
                </a:solidFill>
              </a:rPr>
              <a:t>Honours</a:t>
            </a:r>
            <a:r>
              <a:rPr lang="en-US" sz="1400" dirty="0">
                <a:solidFill>
                  <a:prstClr val="black"/>
                </a:solidFill>
              </a:rPr>
              <a:t> course in this subject since </a:t>
            </a:r>
            <a:r>
              <a:rPr lang="en-US" sz="1400" dirty="0" smtClean="0">
                <a:solidFill>
                  <a:prstClr val="black"/>
                </a:solidFill>
              </a:rPr>
              <a:t>2016.</a:t>
            </a:r>
          </a:p>
          <a:p>
            <a:pPr algn="just"/>
            <a:endParaRPr lang="en-US" sz="1400" dirty="0" smtClean="0">
              <a:solidFill>
                <a:prstClr val="black"/>
              </a:solidFill>
            </a:endParaRPr>
          </a:p>
          <a:p>
            <a:pPr algn="just"/>
            <a:r>
              <a:rPr lang="en-US" sz="1400" dirty="0" smtClean="0">
                <a:solidFill>
                  <a:prstClr val="black"/>
                </a:solidFill>
              </a:rPr>
              <a:t>The </a:t>
            </a:r>
            <a:r>
              <a:rPr lang="en-US" sz="1400" dirty="0">
                <a:solidFill>
                  <a:prstClr val="black"/>
                </a:solidFill>
              </a:rPr>
              <a:t>department has an apposite number of proficient and accomplished faculties from prestigious institutions across the country. It is flourished with modern classrooms and well equipped laboratories. The laboratories are appropriate for electrical, </a:t>
            </a:r>
            <a:r>
              <a:rPr lang="en-US" sz="1400" dirty="0" smtClean="0">
                <a:solidFill>
                  <a:prstClr val="black"/>
                </a:solidFill>
              </a:rPr>
              <a:t>electronic </a:t>
            </a:r>
            <a:r>
              <a:rPr lang="en-US" sz="1400" dirty="0">
                <a:solidFill>
                  <a:prstClr val="black"/>
                </a:solidFill>
              </a:rPr>
              <a:t>and optical experiments. The department is furnished with a computer laboratory as well. The college library has a huge collection of Physics books that </a:t>
            </a:r>
            <a:r>
              <a:rPr lang="en-US" sz="1400" dirty="0" smtClean="0">
                <a:solidFill>
                  <a:prstClr val="black"/>
                </a:solidFill>
              </a:rPr>
              <a:t>provides with </a:t>
            </a:r>
            <a:r>
              <a:rPr lang="en-US" sz="1400" dirty="0">
                <a:solidFill>
                  <a:prstClr val="black"/>
                </a:solidFill>
              </a:rPr>
              <a:t>a balanced weightage of text and reference books.  </a:t>
            </a:r>
            <a:endParaRPr lang="en-US" sz="1400" dirty="0" smtClean="0">
              <a:solidFill>
                <a:prstClr val="black"/>
              </a:solidFill>
            </a:endParaRPr>
          </a:p>
          <a:p>
            <a:pPr algn="just"/>
            <a:endParaRPr lang="en-US" sz="1400" dirty="0">
              <a:solidFill>
                <a:prstClr val="black"/>
              </a:solidFill>
            </a:endParaRPr>
          </a:p>
          <a:p>
            <a:pPr algn="just"/>
            <a:r>
              <a:rPr lang="en-US" sz="1400" dirty="0" smtClean="0">
                <a:solidFill>
                  <a:prstClr val="black"/>
                </a:solidFill>
              </a:rPr>
              <a:t>The indomitable sincerity of the teachers is truly manifested through their vigorous effort of quenching the students’ thirst for knowledge creating an effective and friendly learning environment. </a:t>
            </a:r>
            <a:r>
              <a:rPr lang="en-US" sz="1400" dirty="0">
                <a:solidFill>
                  <a:prstClr val="black"/>
                </a:solidFill>
              </a:rPr>
              <a:t>To impart knowledge, motivate the students and inspire their achievements are the mottos of this department which are the gateway of true learning</a:t>
            </a:r>
            <a:r>
              <a:rPr lang="en-US" sz="1400" dirty="0" smtClean="0">
                <a:solidFill>
                  <a:prstClr val="black"/>
                </a:solidFill>
              </a:rPr>
              <a:t>.</a:t>
            </a:r>
          </a:p>
          <a:p>
            <a:pPr algn="just"/>
            <a:endParaRPr lang="en-US" sz="1400" dirty="0">
              <a:solidFill>
                <a:prstClr val="black"/>
              </a:solidFill>
            </a:endParaRPr>
          </a:p>
          <a:p>
            <a:pPr algn="just"/>
            <a:endParaRPr lang="en-US" sz="1400" dirty="0">
              <a:solidFill>
                <a:prstClr val="black"/>
              </a:solidFill>
            </a:endParaRPr>
          </a:p>
          <a:p>
            <a:pPr algn="just"/>
            <a:r>
              <a:rPr lang="en-US" b="1" u="sng" dirty="0" smtClean="0">
                <a:solidFill>
                  <a:prstClr val="black"/>
                </a:solidFill>
              </a:rPr>
              <a:t>Faculty Members</a:t>
            </a:r>
            <a:endParaRPr lang="en-US" u="sng" dirty="0">
              <a:solidFill>
                <a:prstClr val="black"/>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6606" b="24626"/>
          <a:stretch/>
        </p:blipFill>
        <p:spPr>
          <a:xfrm flipH="1">
            <a:off x="1200148" y="6019800"/>
            <a:ext cx="709751" cy="779005"/>
          </a:xfrm>
          <a:prstGeom prst="rect">
            <a:avLst/>
          </a:prstGeom>
        </p:spPr>
      </p:pic>
      <p:pic>
        <p:nvPicPr>
          <p:cNvPr id="9" name="Picture 2" descr="E:\college documents\WhatsApp Image 2020-07-27 at 9.25.03 PM.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316"/>
          <a:stretch/>
        </p:blipFill>
        <p:spPr bwMode="auto">
          <a:xfrm>
            <a:off x="1198280" y="8092924"/>
            <a:ext cx="711620" cy="8224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college documents\22459100_10203740595953533_8142957939626427303_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9561" r="24190" b="71071"/>
          <a:stretch/>
        </p:blipFill>
        <p:spPr bwMode="auto">
          <a:xfrm>
            <a:off x="1200150" y="7120879"/>
            <a:ext cx="709750" cy="8039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199" y="6036805"/>
            <a:ext cx="4495801" cy="1169551"/>
          </a:xfrm>
          <a:prstGeom prst="rect">
            <a:avLst/>
          </a:prstGeom>
        </p:spPr>
        <p:txBody>
          <a:bodyPr wrap="square">
            <a:spAutoFit/>
          </a:bodyPr>
          <a:lstStyle/>
          <a:p>
            <a:r>
              <a:rPr lang="en-US" sz="1400" b="1" dirty="0">
                <a:solidFill>
                  <a:prstClr val="black"/>
                </a:solidFill>
              </a:rPr>
              <a:t>Dr. </a:t>
            </a:r>
            <a:r>
              <a:rPr lang="en-US" sz="1400" b="1" dirty="0" err="1">
                <a:solidFill>
                  <a:prstClr val="black"/>
                </a:solidFill>
              </a:rPr>
              <a:t>Mahatsab</a:t>
            </a:r>
            <a:r>
              <a:rPr lang="en-US" sz="1400" b="1" dirty="0">
                <a:solidFill>
                  <a:prstClr val="black"/>
                </a:solidFill>
              </a:rPr>
              <a:t> </a:t>
            </a:r>
            <a:r>
              <a:rPr lang="en-US" sz="1400" b="1" dirty="0" err="1">
                <a:solidFill>
                  <a:prstClr val="black"/>
                </a:solidFill>
              </a:rPr>
              <a:t>Mandal</a:t>
            </a:r>
            <a:r>
              <a:rPr lang="en-US" sz="1400" b="1" dirty="0">
                <a:solidFill>
                  <a:prstClr val="black"/>
                </a:solidFill>
              </a:rPr>
              <a:t>  (</a:t>
            </a:r>
            <a:r>
              <a:rPr lang="en-US" sz="1400" b="1" dirty="0" err="1">
                <a:solidFill>
                  <a:prstClr val="black"/>
                </a:solidFill>
              </a:rPr>
              <a:t>HoD</a:t>
            </a:r>
            <a:r>
              <a:rPr lang="en-US" sz="1400" b="1" dirty="0">
                <a:solidFill>
                  <a:prstClr val="black"/>
                </a:solidFill>
              </a:rPr>
              <a:t>)</a:t>
            </a:r>
          </a:p>
          <a:p>
            <a:r>
              <a:rPr lang="en-US" sz="1400" dirty="0">
                <a:solidFill>
                  <a:prstClr val="black"/>
                </a:solidFill>
              </a:rPr>
              <a:t>Assistant </a:t>
            </a:r>
            <a:r>
              <a:rPr lang="en-US" sz="1400" dirty="0" smtClean="0">
                <a:solidFill>
                  <a:prstClr val="black"/>
                </a:solidFill>
              </a:rPr>
              <a:t>Professor, </a:t>
            </a:r>
          </a:p>
          <a:p>
            <a:r>
              <a:rPr lang="en-US" sz="1400" dirty="0">
                <a:solidFill>
                  <a:prstClr val="black"/>
                </a:solidFill>
              </a:rPr>
              <a:t>M.Sc., Ph.D. (</a:t>
            </a:r>
            <a:r>
              <a:rPr lang="en-US" sz="1400" dirty="0" smtClean="0">
                <a:solidFill>
                  <a:prstClr val="black"/>
                </a:solidFill>
              </a:rPr>
              <a:t>SINP)</a:t>
            </a:r>
          </a:p>
          <a:p>
            <a:r>
              <a:rPr lang="en-US" sz="1400" dirty="0" smtClean="0">
                <a:solidFill>
                  <a:prstClr val="black"/>
                </a:solidFill>
              </a:rPr>
              <a:t>Specialization </a:t>
            </a:r>
            <a:r>
              <a:rPr lang="en-US" sz="1400" dirty="0">
                <a:solidFill>
                  <a:prstClr val="black"/>
                </a:solidFill>
              </a:rPr>
              <a:t>: High Energy </a:t>
            </a:r>
            <a:r>
              <a:rPr lang="en-US" sz="1400" dirty="0" smtClean="0">
                <a:solidFill>
                  <a:prstClr val="black"/>
                </a:solidFill>
              </a:rPr>
              <a:t>Physics</a:t>
            </a:r>
          </a:p>
          <a:p>
            <a:r>
              <a:rPr lang="en-US" sz="1400" dirty="0" smtClean="0">
                <a:solidFill>
                  <a:prstClr val="black"/>
                </a:solidFill>
              </a:rPr>
              <a:t> </a:t>
            </a:r>
            <a:endParaRPr lang="en-US" sz="1400" dirty="0">
              <a:solidFill>
                <a:prstClr val="black"/>
              </a:solidFill>
            </a:endParaRPr>
          </a:p>
        </p:txBody>
      </p:sp>
      <p:sp>
        <p:nvSpPr>
          <p:cNvPr id="3" name="Rectangle 2"/>
          <p:cNvSpPr/>
          <p:nvPr/>
        </p:nvSpPr>
        <p:spPr>
          <a:xfrm>
            <a:off x="1981199" y="6951205"/>
            <a:ext cx="4343400" cy="2031325"/>
          </a:xfrm>
          <a:prstGeom prst="rect">
            <a:avLst/>
          </a:prstGeom>
        </p:spPr>
        <p:txBody>
          <a:bodyPr wrap="square">
            <a:spAutoFit/>
          </a:bodyPr>
          <a:lstStyle/>
          <a:p>
            <a:r>
              <a:rPr lang="en-US" sz="1400" b="1" dirty="0">
                <a:solidFill>
                  <a:prstClr val="black"/>
                </a:solidFill>
              </a:rPr>
              <a:t>Dr. </a:t>
            </a:r>
            <a:r>
              <a:rPr lang="en-US" sz="1400" b="1" dirty="0" err="1">
                <a:solidFill>
                  <a:prstClr val="black"/>
                </a:solidFill>
              </a:rPr>
              <a:t>Tanmay</a:t>
            </a:r>
            <a:r>
              <a:rPr lang="en-US" sz="1400" b="1" dirty="0">
                <a:solidFill>
                  <a:prstClr val="black"/>
                </a:solidFill>
              </a:rPr>
              <a:t> Das</a:t>
            </a:r>
          </a:p>
          <a:p>
            <a:r>
              <a:rPr lang="en-US" sz="1400" dirty="0">
                <a:solidFill>
                  <a:prstClr val="black"/>
                </a:solidFill>
              </a:rPr>
              <a:t>Assistant </a:t>
            </a:r>
            <a:r>
              <a:rPr lang="en-US" sz="1400" dirty="0" smtClean="0">
                <a:solidFill>
                  <a:prstClr val="black"/>
                </a:solidFill>
              </a:rPr>
              <a:t>Professor, </a:t>
            </a:r>
          </a:p>
          <a:p>
            <a:r>
              <a:rPr lang="en-US" sz="1400" dirty="0">
                <a:solidFill>
                  <a:prstClr val="black"/>
                </a:solidFill>
              </a:rPr>
              <a:t>M.Sc., Ph.D. (TIFR, Mumbai)</a:t>
            </a:r>
          </a:p>
          <a:p>
            <a:r>
              <a:rPr lang="en-US" sz="1400" dirty="0" smtClean="0">
                <a:solidFill>
                  <a:prstClr val="black"/>
                </a:solidFill>
              </a:rPr>
              <a:t>Specialization </a:t>
            </a:r>
            <a:r>
              <a:rPr lang="en-US" sz="1400" dirty="0">
                <a:solidFill>
                  <a:prstClr val="black"/>
                </a:solidFill>
              </a:rPr>
              <a:t>: Nonlinear Dynamics</a:t>
            </a:r>
          </a:p>
          <a:p>
            <a:endParaRPr lang="en-US" sz="1400" b="1" dirty="0">
              <a:solidFill>
                <a:prstClr val="black"/>
              </a:solidFill>
            </a:endParaRPr>
          </a:p>
          <a:p>
            <a:r>
              <a:rPr lang="en-US" sz="1400" b="1" dirty="0">
                <a:solidFill>
                  <a:prstClr val="black"/>
                </a:solidFill>
              </a:rPr>
              <a:t>Dr. </a:t>
            </a:r>
            <a:r>
              <a:rPr lang="en-US" sz="1400" b="1" dirty="0" err="1">
                <a:solidFill>
                  <a:prstClr val="black"/>
                </a:solidFill>
              </a:rPr>
              <a:t>Sushovan</a:t>
            </a:r>
            <a:r>
              <a:rPr lang="en-US" sz="1400" b="1" dirty="0">
                <a:solidFill>
                  <a:prstClr val="black"/>
                </a:solidFill>
              </a:rPr>
              <a:t> </a:t>
            </a:r>
            <a:r>
              <a:rPr lang="en-US" sz="1400" b="1" dirty="0" err="1">
                <a:solidFill>
                  <a:prstClr val="black"/>
                </a:solidFill>
              </a:rPr>
              <a:t>Lala</a:t>
            </a:r>
            <a:endParaRPr lang="en-US" sz="1400" b="1" dirty="0">
              <a:solidFill>
                <a:prstClr val="black"/>
              </a:solidFill>
            </a:endParaRPr>
          </a:p>
          <a:p>
            <a:r>
              <a:rPr lang="en-US" sz="1400" dirty="0">
                <a:solidFill>
                  <a:prstClr val="black"/>
                </a:solidFill>
              </a:rPr>
              <a:t>Assistant </a:t>
            </a:r>
            <a:r>
              <a:rPr lang="en-US" sz="1400" dirty="0" smtClean="0">
                <a:solidFill>
                  <a:prstClr val="black"/>
                </a:solidFill>
              </a:rPr>
              <a:t>Professor, </a:t>
            </a:r>
          </a:p>
          <a:p>
            <a:r>
              <a:rPr lang="en-US" sz="1400" dirty="0">
                <a:solidFill>
                  <a:prstClr val="black"/>
                </a:solidFill>
              </a:rPr>
              <a:t>M.Sc., Ph.D. (BU)</a:t>
            </a:r>
          </a:p>
          <a:p>
            <a:r>
              <a:rPr lang="en-US" sz="1400" dirty="0" smtClean="0">
                <a:solidFill>
                  <a:prstClr val="black"/>
                </a:solidFill>
              </a:rPr>
              <a:t>Specialization </a:t>
            </a:r>
            <a:r>
              <a:rPr lang="en-US" sz="1400" dirty="0">
                <a:solidFill>
                  <a:prstClr val="black"/>
                </a:solidFill>
              </a:rPr>
              <a:t>: Materials science </a:t>
            </a:r>
          </a:p>
        </p:txBody>
      </p:sp>
      <p:sp>
        <p:nvSpPr>
          <p:cNvPr id="4" name="Slide Number Placeholder 3"/>
          <p:cNvSpPr>
            <a:spLocks noGrp="1"/>
          </p:cNvSpPr>
          <p:nvPr>
            <p:ph type="sldNum" sz="quarter" idx="12"/>
          </p:nvPr>
        </p:nvSpPr>
        <p:spPr/>
        <p:txBody>
          <a:bodyPr/>
          <a:lstStyle/>
          <a:p>
            <a:r>
              <a:rPr lang="en-US" dirty="0" smtClean="0"/>
              <a:t>05</a:t>
            </a:r>
            <a:endParaRPr lang="en-US" dirty="0"/>
          </a:p>
        </p:txBody>
      </p:sp>
    </p:spTree>
    <p:extLst>
      <p:ext uri="{BB962C8B-B14F-4D97-AF65-F5344CB8AC3E}">
        <p14:creationId xmlns:p14="http://schemas.microsoft.com/office/powerpoint/2010/main" val="4275243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06" y="-18662"/>
            <a:ext cx="6875105" cy="286139"/>
          </a:xfrm>
          <a:prstGeom prst="rect">
            <a:avLst/>
          </a:prstGeom>
          <a:solidFill>
            <a:srgbClr val="A4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60579" y="381000"/>
            <a:ext cx="5791200" cy="800100"/>
          </a:xfrm>
          <a:prstGeom prst="rect">
            <a:avLst/>
          </a:prstGeom>
          <a:solidFill>
            <a:srgbClr val="A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Academic Departments</a:t>
            </a:r>
          </a:p>
        </p:txBody>
      </p:sp>
      <p:sp>
        <p:nvSpPr>
          <p:cNvPr id="6" name="Rectangle 5"/>
          <p:cNvSpPr/>
          <p:nvPr/>
        </p:nvSpPr>
        <p:spPr>
          <a:xfrm>
            <a:off x="26436" y="381000"/>
            <a:ext cx="1060579" cy="4869467"/>
          </a:xfrm>
          <a:custGeom>
            <a:avLst/>
            <a:gdLst>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533123"/>
              <a:gd name="connsiteX1" fmla="*/ 1060579 w 1060579"/>
              <a:gd name="connsiteY1" fmla="*/ 0 h 4533123"/>
              <a:gd name="connsiteX2" fmla="*/ 1060579 w 1060579"/>
              <a:gd name="connsiteY2" fmla="*/ 4533123 h 4533123"/>
              <a:gd name="connsiteX3" fmla="*/ 0 w 1060579"/>
              <a:gd name="connsiteY3" fmla="*/ 4533123 h 4533123"/>
              <a:gd name="connsiteX4" fmla="*/ 0 w 1060579"/>
              <a:gd name="connsiteY4" fmla="*/ 0 h 4533123"/>
              <a:gd name="connsiteX0" fmla="*/ 0 w 1060579"/>
              <a:gd name="connsiteY0" fmla="*/ 0 h 4869467"/>
              <a:gd name="connsiteX1" fmla="*/ 1060579 w 1060579"/>
              <a:gd name="connsiteY1" fmla="*/ 0 h 4869467"/>
              <a:gd name="connsiteX2" fmla="*/ 1060579 w 1060579"/>
              <a:gd name="connsiteY2" fmla="*/ 4533123 h 4869467"/>
              <a:gd name="connsiteX3" fmla="*/ 522514 w 1060579"/>
              <a:gd name="connsiteY3" fmla="*/ 4547119 h 4869467"/>
              <a:gd name="connsiteX4" fmla="*/ 0 w 1060579"/>
              <a:gd name="connsiteY4" fmla="*/ 4533123 h 4869467"/>
              <a:gd name="connsiteX5" fmla="*/ 0 w 1060579"/>
              <a:gd name="connsiteY5" fmla="*/ 0 h 486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0579" h="4869467">
                <a:moveTo>
                  <a:pt x="0" y="0"/>
                </a:moveTo>
                <a:lnTo>
                  <a:pt x="1060579" y="0"/>
                </a:lnTo>
                <a:lnTo>
                  <a:pt x="1060579" y="4533123"/>
                </a:lnTo>
                <a:cubicBezTo>
                  <a:pt x="893147" y="5281645"/>
                  <a:pt x="699277" y="4547119"/>
                  <a:pt x="522514" y="4547119"/>
                </a:cubicBezTo>
                <a:cubicBezTo>
                  <a:pt x="345751" y="4547119"/>
                  <a:pt x="9331" y="5281645"/>
                  <a:pt x="0" y="4533123"/>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4800" b="1" dirty="0" smtClean="0">
                <a:solidFill>
                  <a:srgbClr val="FEFFFB"/>
                </a:solidFill>
              </a:rPr>
              <a:t>C</a:t>
            </a:r>
            <a:r>
              <a:rPr lang="en-US" sz="2000" b="1" dirty="0" smtClean="0">
                <a:solidFill>
                  <a:srgbClr val="A40000"/>
                </a:solidFill>
              </a:rPr>
              <a:t>HEMISTRY</a:t>
            </a:r>
            <a:endParaRPr lang="en-US" sz="2000" b="1" dirty="0">
              <a:solidFill>
                <a:srgbClr val="A40000"/>
              </a:solidFill>
            </a:endParaRPr>
          </a:p>
        </p:txBody>
      </p:sp>
      <p:sp>
        <p:nvSpPr>
          <p:cNvPr id="4" name="Rectangle 3"/>
          <p:cNvSpPr/>
          <p:nvPr/>
        </p:nvSpPr>
        <p:spPr>
          <a:xfrm>
            <a:off x="1087015" y="1190685"/>
            <a:ext cx="5764763" cy="4693593"/>
          </a:xfrm>
          <a:prstGeom prst="rect">
            <a:avLst/>
          </a:prstGeom>
        </p:spPr>
        <p:txBody>
          <a:bodyPr wrap="square">
            <a:spAutoFit/>
          </a:bodyPr>
          <a:lstStyle/>
          <a:p>
            <a:pPr algn="just">
              <a:buNone/>
            </a:pPr>
            <a:r>
              <a:rPr lang="en-IN" sz="1300" dirty="0">
                <a:cs typeface="Times New Roman" pitchFamily="18" charset="0"/>
              </a:rPr>
              <a:t>The Department of Chemistry of Government General Degree College at Kalna-1 started functioning in 2015 since the inception of the College and offers six semester undergraduate Honours in the subject under the affiliation of the University of </a:t>
            </a:r>
            <a:r>
              <a:rPr lang="en-IN" sz="1300" dirty="0" err="1">
                <a:cs typeface="Times New Roman" pitchFamily="18" charset="0"/>
              </a:rPr>
              <a:t>Burdwan</a:t>
            </a:r>
            <a:r>
              <a:rPr lang="en-IN" sz="1300" dirty="0">
                <a:cs typeface="Times New Roman" pitchFamily="18" charset="0"/>
              </a:rPr>
              <a:t>. Presently the intake capacity of the department is 15 under CBCS. The faculty members of the Department are fully committed to their duties and obligations. The Department laboratory is well equipped with state of the art instruments. The Departments continuous stride in academic excellence over the years is reflected in their teaching and their active engagement in research culture and publication of several research papers in reputed peer reviewed Journals. The teachers strive to continuously upgrade and keep abreast with the recent trends in the subject areas and also to infuse their students with values of dedication and diligence. The diverse qualifications of the faculty ensure expertise in all the traditional disciplines of chemistry as well as in various interdisciplinary areas.</a:t>
            </a:r>
            <a:endParaRPr lang="en-US" sz="1300" dirty="0">
              <a:cs typeface="Times New Roman" pitchFamily="18" charset="0"/>
            </a:endParaRPr>
          </a:p>
          <a:p>
            <a:pPr algn="just">
              <a:buNone/>
            </a:pPr>
            <a:r>
              <a:rPr lang="en-IN" sz="1300" dirty="0">
                <a:cs typeface="Times New Roman" pitchFamily="18" charset="0"/>
              </a:rPr>
              <a:t>The department provides a conducive intellectual environment for the curious and inventive youngsters through departmental seminars and quiz. Classrooms offer a good deal of faculty-student interaction which strengthens the bond between them and academic flexibility to </a:t>
            </a:r>
            <a:r>
              <a:rPr lang="en-US" sz="1300" dirty="0">
                <a:cs typeface="Times New Roman" pitchFamily="18" charset="0"/>
              </a:rPr>
              <a:t>explore new pedagogies or approaches to teaching</a:t>
            </a:r>
            <a:r>
              <a:rPr lang="en-IN" sz="1300" dirty="0">
                <a:cs typeface="Times New Roman" pitchFamily="18" charset="0"/>
              </a:rPr>
              <a:t> is extended to their benefit. Faculty members are available as academic advisers and engage in mentoring the students’ with regard to the course and curriculum</a:t>
            </a:r>
            <a:r>
              <a:rPr lang="en-US" sz="1300" dirty="0">
                <a:cs typeface="Times New Roman" pitchFamily="18" charset="0"/>
              </a:rPr>
              <a:t>.</a:t>
            </a:r>
            <a:r>
              <a:rPr lang="en-IN" sz="1300" dirty="0">
                <a:cs typeface="Times New Roman" pitchFamily="18" charset="0"/>
              </a:rPr>
              <a:t>The faculty members engage themselves in creative discussions on chemistry, science, career opportunities, and philosophy as well. Over the years the reputation of the Department has kept growing owing to the relentless work of the faculty members.</a:t>
            </a:r>
          </a:p>
        </p:txBody>
      </p:sp>
      <p:pic>
        <p:nvPicPr>
          <p:cNvPr id="12" name="Picture 11" descr="SAIKAT PHOTO"/>
          <p:cNvPicPr/>
          <p:nvPr/>
        </p:nvPicPr>
        <p:blipFill>
          <a:blip r:embed="rId2" cstate="print"/>
          <a:srcRect/>
          <a:stretch>
            <a:fillRect/>
          </a:stretch>
        </p:blipFill>
        <p:spPr bwMode="auto">
          <a:xfrm>
            <a:off x="1229656" y="5984160"/>
            <a:ext cx="759184" cy="914400"/>
          </a:xfrm>
          <a:prstGeom prst="rect">
            <a:avLst/>
          </a:prstGeom>
          <a:noFill/>
          <a:ln w="9525">
            <a:noFill/>
            <a:miter lim="800000"/>
            <a:headEnd/>
            <a:tailEnd/>
          </a:ln>
        </p:spPr>
      </p:pic>
      <p:pic>
        <p:nvPicPr>
          <p:cNvPr id="13" name="Picture 12" descr="C:\Users\USER\Desktop\Pk.jpg"/>
          <p:cNvPicPr/>
          <p:nvPr/>
        </p:nvPicPr>
        <p:blipFill>
          <a:blip r:embed="rId3" cstate="print"/>
          <a:srcRect l="15387" t="8108" r="14815" b="10270"/>
          <a:stretch>
            <a:fillRect/>
          </a:stretch>
        </p:blipFill>
        <p:spPr bwMode="auto">
          <a:xfrm>
            <a:off x="1229656" y="6974760"/>
            <a:ext cx="759184" cy="950780"/>
          </a:xfrm>
          <a:prstGeom prst="rect">
            <a:avLst/>
          </a:prstGeom>
          <a:noFill/>
          <a:ln w="9525">
            <a:solidFill>
              <a:schemeClr val="tx1">
                <a:lumMod val="75000"/>
                <a:lumOff val="25000"/>
              </a:schemeClr>
            </a:solidFill>
            <a:miter lim="800000"/>
            <a:headEnd/>
            <a:tailEnd/>
          </a:ln>
        </p:spPr>
      </p:pic>
      <p:sp>
        <p:nvSpPr>
          <p:cNvPr id="14" name="TextBox 13"/>
          <p:cNvSpPr txBox="1"/>
          <p:nvPr/>
        </p:nvSpPr>
        <p:spPr>
          <a:xfrm>
            <a:off x="2133600" y="6084168"/>
            <a:ext cx="3379201" cy="2677656"/>
          </a:xfrm>
          <a:prstGeom prst="rect">
            <a:avLst/>
          </a:prstGeom>
          <a:noFill/>
        </p:spPr>
        <p:txBody>
          <a:bodyPr wrap="square" rtlCol="0">
            <a:spAutoFit/>
          </a:bodyPr>
          <a:lstStyle/>
          <a:p>
            <a:r>
              <a:rPr lang="en-IN" sz="1400" b="1" dirty="0" err="1"/>
              <a:t>Dr.</a:t>
            </a:r>
            <a:r>
              <a:rPr lang="en-IN" sz="1400" b="1" dirty="0"/>
              <a:t> </a:t>
            </a:r>
            <a:r>
              <a:rPr lang="en-IN" sz="1400" b="1" dirty="0" err="1"/>
              <a:t>Saikat</a:t>
            </a:r>
            <a:r>
              <a:rPr lang="en-IN" sz="1400" b="1" dirty="0"/>
              <a:t> </a:t>
            </a:r>
            <a:r>
              <a:rPr lang="en-IN" sz="1400" b="1" dirty="0" err="1"/>
              <a:t>Khamarui</a:t>
            </a:r>
            <a:r>
              <a:rPr lang="en-IN" sz="1400" b="1" dirty="0"/>
              <a:t> </a:t>
            </a:r>
            <a:r>
              <a:rPr lang="en-IN" sz="1400" b="1" dirty="0" smtClean="0"/>
              <a:t>(</a:t>
            </a:r>
            <a:r>
              <a:rPr lang="en-IN" sz="1400" b="1" dirty="0" err="1" smtClean="0"/>
              <a:t>HoD</a:t>
            </a:r>
            <a:r>
              <a:rPr lang="en-IN" sz="1400" b="1" dirty="0" smtClean="0"/>
              <a:t>)</a:t>
            </a:r>
            <a:r>
              <a:rPr lang="en-IN" sz="1400" dirty="0"/>
              <a:t/>
            </a:r>
            <a:br>
              <a:rPr lang="en-IN" sz="1400" dirty="0"/>
            </a:br>
            <a:r>
              <a:rPr lang="en-IN" sz="1400" dirty="0" smtClean="0"/>
              <a:t>Assistant Professor</a:t>
            </a:r>
          </a:p>
          <a:p>
            <a:r>
              <a:rPr lang="en-IN" sz="1400" dirty="0"/>
              <a:t>M.Sc., Ph.D</a:t>
            </a:r>
            <a:r>
              <a:rPr lang="en-IN" sz="1400" dirty="0" smtClean="0"/>
              <a:t>. (CU)</a:t>
            </a:r>
          </a:p>
          <a:p>
            <a:endParaRPr lang="en-IN" sz="1400" dirty="0"/>
          </a:p>
          <a:p>
            <a:endParaRPr lang="en-IN" sz="1400" i="1" dirty="0" smtClean="0"/>
          </a:p>
          <a:p>
            <a:r>
              <a:rPr lang="en-IN" sz="1400" b="1" dirty="0" err="1"/>
              <a:t>Dr.</a:t>
            </a:r>
            <a:r>
              <a:rPr lang="en-IN" sz="1400" b="1" dirty="0"/>
              <a:t> </a:t>
            </a:r>
            <a:r>
              <a:rPr lang="en-IN" sz="1400" b="1" dirty="0" err="1"/>
              <a:t>Parnajyoti</a:t>
            </a:r>
            <a:r>
              <a:rPr lang="en-IN" sz="1400" b="1" dirty="0"/>
              <a:t> </a:t>
            </a:r>
            <a:r>
              <a:rPr lang="en-IN" sz="1400" b="1" dirty="0" err="1"/>
              <a:t>Karmakar</a:t>
            </a:r>
            <a:r>
              <a:rPr lang="en-IN" sz="1400" b="1" dirty="0"/>
              <a:t> </a:t>
            </a:r>
            <a:r>
              <a:rPr lang="en-IN" sz="1400" dirty="0"/>
              <a:t/>
            </a:r>
            <a:br>
              <a:rPr lang="en-IN" sz="1400" dirty="0"/>
            </a:br>
            <a:r>
              <a:rPr lang="en-IN" sz="1400" dirty="0" smtClean="0"/>
              <a:t>Assistant Professor</a:t>
            </a:r>
          </a:p>
          <a:p>
            <a:r>
              <a:rPr lang="en-IN" sz="1400" dirty="0"/>
              <a:t>M.Sc., Ph.D</a:t>
            </a:r>
            <a:r>
              <a:rPr lang="en-IN" sz="1400" dirty="0" smtClean="0"/>
              <a:t>. (BU)</a:t>
            </a:r>
          </a:p>
          <a:p>
            <a:endParaRPr lang="en-IN" sz="1400" dirty="0"/>
          </a:p>
          <a:p>
            <a:r>
              <a:rPr lang="en-US" sz="1400" b="1" dirty="0" err="1"/>
              <a:t>Shri</a:t>
            </a:r>
            <a:r>
              <a:rPr lang="en-US" sz="1400" b="1" dirty="0"/>
              <a:t> </a:t>
            </a:r>
            <a:r>
              <a:rPr lang="en-US" sz="1400" b="1" dirty="0" err="1"/>
              <a:t>Swapnadeep</a:t>
            </a:r>
            <a:r>
              <a:rPr lang="en-US" sz="1400" b="1" dirty="0"/>
              <a:t> </a:t>
            </a:r>
            <a:r>
              <a:rPr lang="en-US" sz="1400" b="1" dirty="0" err="1"/>
              <a:t>Mondal</a:t>
            </a:r>
            <a:endParaRPr lang="en-US" sz="1400" b="1" dirty="0"/>
          </a:p>
          <a:p>
            <a:r>
              <a:rPr lang="en-US" sz="1400" dirty="0"/>
              <a:t>Assistant Professor</a:t>
            </a:r>
          </a:p>
          <a:p>
            <a:r>
              <a:rPr lang="en-US" sz="1400" dirty="0"/>
              <a:t>M.Sc.(B.U)</a:t>
            </a:r>
          </a:p>
        </p:txBody>
      </p:sp>
      <p:sp>
        <p:nvSpPr>
          <p:cNvPr id="15" name="Slide Number Placeholder 14"/>
          <p:cNvSpPr>
            <a:spLocks noGrp="1"/>
          </p:cNvSpPr>
          <p:nvPr>
            <p:ph type="sldNum" sz="quarter" idx="12"/>
          </p:nvPr>
        </p:nvSpPr>
        <p:spPr/>
        <p:txBody>
          <a:bodyPr/>
          <a:lstStyle/>
          <a:p>
            <a:r>
              <a:rPr lang="en-US" dirty="0" smtClean="0"/>
              <a:t>06</a:t>
            </a:r>
            <a:endParaRPr lang="en-US" dirty="0"/>
          </a:p>
        </p:txBody>
      </p:sp>
      <p:pic>
        <p:nvPicPr>
          <p:cNvPr id="1026" name="Picture 2" descr="E:\college documents\brochure 2021\swapnadi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9344" y="8001740"/>
            <a:ext cx="759496" cy="89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66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5007</TotalTime>
  <Words>6009</Words>
  <Application>Microsoft Office PowerPoint</Application>
  <PresentationFormat>On-screen Show (4:3)</PresentationFormat>
  <Paragraphs>888</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210</cp:revision>
  <cp:lastPrinted>2021-07-20T07:22:12Z</cp:lastPrinted>
  <dcterms:created xsi:type="dcterms:W3CDTF">2021-05-21T03:18:26Z</dcterms:created>
  <dcterms:modified xsi:type="dcterms:W3CDTF">2021-07-27T07:39:40Z</dcterms:modified>
</cp:coreProperties>
</file>