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4" r:id="rId5"/>
    <p:sldId id="268" r:id="rId6"/>
    <p:sldId id="267" r:id="rId7"/>
    <p:sldId id="266" r:id="rId8"/>
    <p:sldId id="269" r:id="rId9"/>
    <p:sldId id="270" r:id="rId10"/>
    <p:sldId id="271" r:id="rId11"/>
    <p:sldId id="272" r:id="rId12"/>
    <p:sldId id="275" r:id="rId13"/>
    <p:sldId id="276" r:id="rId14"/>
    <p:sldId id="273" r:id="rId15"/>
    <p:sldId id="274" r:id="rId16"/>
  </p:sldIdLst>
  <p:sldSz cx="6858000" cy="9906000" type="A4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>
      <p:cViewPr varScale="1">
        <p:scale>
          <a:sx n="48" d="100"/>
          <a:sy n="48" d="100"/>
        </p:scale>
        <p:origin x="2100" y="4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137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1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8659" y="9706476"/>
            <a:ext cx="6900724" cy="22358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90770" y="1219200"/>
            <a:ext cx="5257800" cy="42672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CO-PO attainment </a:t>
            </a: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in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Outcome Based </a:t>
            </a:r>
            <a:r>
              <a:rPr lang="en-US" sz="3600" b="1" dirty="0" smtClean="0">
                <a:solidFill>
                  <a:schemeClr val="bg1"/>
                </a:solidFill>
              </a:rPr>
              <a:t>Education</a:t>
            </a:r>
          </a:p>
          <a:p>
            <a:pPr algn="ctr"/>
            <a:r>
              <a:rPr lang="en-US" sz="3200" b="1" cap="al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SEMESTER – 1 </a:t>
            </a:r>
          </a:p>
          <a:p>
            <a:pPr algn="ctr"/>
            <a:r>
              <a:rPr lang="en-US" sz="3200" b="1" cap="al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CCFUP under NEP </a:t>
            </a:r>
            <a:r>
              <a:rPr lang="en-US" sz="32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2020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0770" y="6553200"/>
            <a:ext cx="5257800" cy="19812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Department of Philosophy</a:t>
            </a: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Government General Degree College, </a:t>
            </a:r>
            <a:r>
              <a:rPr lang="en-US" b="1" dirty="0" err="1" smtClean="0">
                <a:solidFill>
                  <a:schemeClr val="bg1"/>
                </a:solidFill>
              </a:rPr>
              <a:t>Kalna</a:t>
            </a:r>
            <a:r>
              <a:rPr lang="en-US" b="1" dirty="0" smtClean="0">
                <a:solidFill>
                  <a:schemeClr val="bg1"/>
                </a:solidFill>
              </a:rPr>
              <a:t>-I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24063" y="-24063"/>
            <a:ext cx="6900724" cy="22358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9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8660" y="-20216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8660" y="9658350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52400" y="577850"/>
            <a:ext cx="6553200" cy="4127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1143000"/>
            <a:ext cx="6553200" cy="8255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all" dirty="0"/>
              <a:t>Philosophy Major</a:t>
            </a:r>
            <a:endParaRPr lang="en-US" sz="1600" b="1" i="1" dirty="0"/>
          </a:p>
          <a:p>
            <a:pPr algn="ctr"/>
            <a:r>
              <a:rPr lang="en-US" sz="1600" b="1" cap="all" dirty="0"/>
              <a:t>Course Code: </a:t>
            </a:r>
            <a:r>
              <a:rPr lang="en-US" sz="1600" b="1" cap="all" dirty="0" smtClean="0"/>
              <a:t>PHIL2011</a:t>
            </a:r>
            <a:endParaRPr lang="en-US" sz="1600" b="1" i="1" dirty="0"/>
          </a:p>
          <a:p>
            <a:pPr algn="ctr"/>
            <a:r>
              <a:rPr lang="en-IN" sz="1600" b="1" cap="all" dirty="0"/>
              <a:t>Outlines of Philosophy: Indian and </a:t>
            </a:r>
            <a:r>
              <a:rPr lang="en-IN" sz="1600" b="1" cap="all" dirty="0" smtClean="0"/>
              <a:t>Western—II</a:t>
            </a:r>
            <a:endParaRPr lang="en-US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152400" y="2286000"/>
            <a:ext cx="65532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SYLLABUS</a:t>
            </a:r>
          </a:p>
          <a:p>
            <a:endParaRPr lang="en-US" sz="1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Mangal" panose="02040503050203030202" pitchFamily="18" charset="0"/>
            </a:endParaRPr>
          </a:p>
          <a:p>
            <a:r>
              <a:rPr lang="en-US" b="1" dirty="0" smtClean="0"/>
              <a:t>Module-I </a:t>
            </a:r>
            <a:endParaRPr lang="en-US" dirty="0"/>
          </a:p>
          <a:p>
            <a:pPr algn="just"/>
            <a:r>
              <a:rPr lang="en-US" dirty="0" err="1"/>
              <a:t>Nyāya</a:t>
            </a:r>
            <a:r>
              <a:rPr lang="en-US" dirty="0"/>
              <a:t>–</a:t>
            </a:r>
            <a:r>
              <a:rPr lang="en-US" dirty="0" err="1"/>
              <a:t>Vaiśeṣika</a:t>
            </a:r>
            <a:r>
              <a:rPr lang="en-US" dirty="0"/>
              <a:t>: </a:t>
            </a:r>
            <a:r>
              <a:rPr lang="en-US" dirty="0" err="1"/>
              <a:t>Nyāya</a:t>
            </a:r>
            <a:r>
              <a:rPr lang="en-US" dirty="0"/>
              <a:t> Epistemology: </a:t>
            </a:r>
            <a:r>
              <a:rPr lang="en-US" dirty="0" err="1"/>
              <a:t>pratyakṣa</a:t>
            </a:r>
            <a:r>
              <a:rPr lang="en-US" dirty="0"/>
              <a:t>, </a:t>
            </a:r>
            <a:r>
              <a:rPr lang="en-US" dirty="0" err="1"/>
              <a:t>anumāna</a:t>
            </a:r>
            <a:r>
              <a:rPr lang="en-US" dirty="0"/>
              <a:t>, </a:t>
            </a:r>
            <a:r>
              <a:rPr lang="en-US" dirty="0" err="1"/>
              <a:t>upamāna</a:t>
            </a:r>
            <a:r>
              <a:rPr lang="en-US" dirty="0"/>
              <a:t> and </a:t>
            </a:r>
            <a:r>
              <a:rPr lang="en-US" dirty="0" err="1"/>
              <a:t>śabda</a:t>
            </a:r>
            <a:r>
              <a:rPr lang="en-US" dirty="0"/>
              <a:t>; </a:t>
            </a:r>
          </a:p>
          <a:p>
            <a:pPr algn="just"/>
            <a:r>
              <a:rPr lang="en-US" dirty="0" err="1"/>
              <a:t>Vaiśeṣika</a:t>
            </a:r>
            <a:r>
              <a:rPr lang="en-US" dirty="0"/>
              <a:t> Metaphysics: </a:t>
            </a:r>
            <a:r>
              <a:rPr lang="en-US" dirty="0" err="1"/>
              <a:t>saptapadārtha</a:t>
            </a:r>
            <a:r>
              <a:rPr lang="en-US" dirty="0"/>
              <a:t>, </a:t>
            </a:r>
            <a:r>
              <a:rPr lang="en-US" dirty="0" err="1"/>
              <a:t>paramāṇuvāda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 </a:t>
            </a:r>
          </a:p>
          <a:p>
            <a:r>
              <a:rPr lang="en-US" b="1" dirty="0"/>
              <a:t>Module-II </a:t>
            </a:r>
            <a:endParaRPr lang="en-US" dirty="0"/>
          </a:p>
          <a:p>
            <a:pPr algn="just"/>
            <a:r>
              <a:rPr lang="en-US" dirty="0" err="1"/>
              <a:t>Sāṁkhya</a:t>
            </a:r>
            <a:r>
              <a:rPr lang="en-US" dirty="0"/>
              <a:t> and Yoga: </a:t>
            </a:r>
            <a:r>
              <a:rPr lang="en-US" dirty="0" err="1"/>
              <a:t>satkāryavāda</a:t>
            </a:r>
            <a:r>
              <a:rPr lang="en-US" dirty="0"/>
              <a:t>, </a:t>
            </a:r>
            <a:r>
              <a:rPr lang="en-US" dirty="0" err="1"/>
              <a:t>pañcaviṁśatitattva</a:t>
            </a:r>
            <a:r>
              <a:rPr lang="en-US" dirty="0"/>
              <a:t>, </a:t>
            </a:r>
            <a:r>
              <a:rPr lang="en-US" dirty="0" err="1"/>
              <a:t>tattvapariṇāma</a:t>
            </a:r>
            <a:r>
              <a:rPr lang="en-US" dirty="0"/>
              <a:t>, </a:t>
            </a:r>
            <a:r>
              <a:rPr lang="en-US" dirty="0" err="1"/>
              <a:t>prakṛti</a:t>
            </a:r>
            <a:r>
              <a:rPr lang="en-US" dirty="0"/>
              <a:t> and its </a:t>
            </a:r>
            <a:r>
              <a:rPr lang="en-US" dirty="0" err="1"/>
              <a:t>guṇas</a:t>
            </a:r>
            <a:r>
              <a:rPr lang="en-US" dirty="0"/>
              <a:t>, notion of </a:t>
            </a:r>
          </a:p>
          <a:p>
            <a:pPr algn="just"/>
            <a:r>
              <a:rPr lang="en-US" dirty="0" err="1"/>
              <a:t>puruṣa</a:t>
            </a:r>
            <a:r>
              <a:rPr lang="en-US" dirty="0"/>
              <a:t>, </a:t>
            </a:r>
            <a:r>
              <a:rPr lang="en-US" dirty="0" err="1"/>
              <a:t>bahupuruṣavāda</a:t>
            </a:r>
            <a:r>
              <a:rPr lang="en-US" dirty="0"/>
              <a:t>, </a:t>
            </a:r>
            <a:r>
              <a:rPr lang="en-US" dirty="0" err="1"/>
              <a:t>citta</a:t>
            </a:r>
            <a:r>
              <a:rPr lang="en-US" dirty="0"/>
              <a:t>, </a:t>
            </a:r>
            <a:r>
              <a:rPr lang="en-US" dirty="0" err="1"/>
              <a:t>cittabhūmi</a:t>
            </a:r>
            <a:r>
              <a:rPr lang="en-US" dirty="0"/>
              <a:t>, </a:t>
            </a:r>
            <a:r>
              <a:rPr lang="en-US" dirty="0" err="1"/>
              <a:t>cittavṛtti</a:t>
            </a:r>
            <a:r>
              <a:rPr lang="en-US" dirty="0"/>
              <a:t>, </a:t>
            </a:r>
            <a:r>
              <a:rPr lang="en-US" dirty="0" err="1"/>
              <a:t>cittavṛttinirodha</a:t>
            </a:r>
            <a:r>
              <a:rPr lang="en-US" dirty="0"/>
              <a:t> and </a:t>
            </a:r>
            <a:r>
              <a:rPr lang="en-US" dirty="0" err="1"/>
              <a:t>īśvara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b="1" dirty="0"/>
              <a:t>Module-III</a:t>
            </a:r>
            <a:r>
              <a:rPr lang="en-US" dirty="0"/>
              <a:t> </a:t>
            </a:r>
          </a:p>
          <a:p>
            <a:pPr algn="just"/>
            <a:r>
              <a:rPr lang="en-US" dirty="0"/>
              <a:t>Descartes: Method of Doubt, Cogito Ergo Sum, Criterion of Truth, Classification of Ideas, Interactionism, Substance. </a:t>
            </a:r>
            <a:endParaRPr lang="en-US" dirty="0" smtClean="0"/>
          </a:p>
          <a:p>
            <a:pPr algn="just"/>
            <a:r>
              <a:rPr lang="en-US" dirty="0"/>
              <a:t> </a:t>
            </a:r>
          </a:p>
          <a:p>
            <a:r>
              <a:rPr lang="en-US" b="1" dirty="0"/>
              <a:t>Module-IV </a:t>
            </a:r>
            <a:endParaRPr lang="en-US" dirty="0"/>
          </a:p>
          <a:p>
            <a:pPr algn="just"/>
            <a:r>
              <a:rPr lang="en-US" dirty="0"/>
              <a:t>Spinoza: The Doctrine of Substance, Attributes and Modes, Parallelism, Degrees of Knowledge, Determinism and Freedom. </a:t>
            </a:r>
          </a:p>
          <a:p>
            <a:pPr algn="just"/>
            <a:r>
              <a:rPr lang="en-US" dirty="0"/>
              <a:t>Leibniz: </a:t>
            </a:r>
            <a:r>
              <a:rPr lang="en-US" dirty="0" err="1"/>
              <a:t>Monadology</a:t>
            </a:r>
            <a:r>
              <a:rPr lang="en-US" dirty="0"/>
              <a:t> and Pre-established Harmony, Truths of Reason and Truths of Fact, Theory of Knowledge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52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375987"/>
              </p:ext>
            </p:extLst>
          </p:nvPr>
        </p:nvGraphicFramePr>
        <p:xfrm>
          <a:off x="152397" y="1621975"/>
          <a:ext cx="6553201" cy="5511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6555">
                  <a:extLst>
                    <a:ext uri="{9D8B030D-6E8A-4147-A177-3AD203B41FA5}">
                      <a16:colId xmlns:a16="http://schemas.microsoft.com/office/drawing/2014/main" val="3807016674"/>
                    </a:ext>
                  </a:extLst>
                </a:gridCol>
                <a:gridCol w="3071048">
                  <a:extLst>
                    <a:ext uri="{9D8B030D-6E8A-4147-A177-3AD203B41FA5}">
                      <a16:colId xmlns:a16="http://schemas.microsoft.com/office/drawing/2014/main" val="160125324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3175436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84752899"/>
                    </a:ext>
                  </a:extLst>
                </a:gridCol>
                <a:gridCol w="838198">
                  <a:extLst>
                    <a:ext uri="{9D8B030D-6E8A-4147-A177-3AD203B41FA5}">
                      <a16:colId xmlns:a16="http://schemas.microsoft.com/office/drawing/2014/main" val="3245258036"/>
                    </a:ext>
                  </a:extLst>
                </a:gridCol>
              </a:tblGrid>
              <a:tr h="332461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01" marR="6530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326214"/>
                  </a:ext>
                </a:extLst>
              </a:tr>
              <a:tr h="6104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Sl. No.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Course Outcomes (COs)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Knowledge Level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(Bloom’s Level)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POs Mapping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PSOs Mapping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568600"/>
                  </a:ext>
                </a:extLst>
              </a:tr>
              <a:tr h="63550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Explain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different theories of </a:t>
                      </a:r>
                      <a:r>
                        <a:rPr lang="en-IN" sz="1200" dirty="0" err="1">
                          <a:effectLst/>
                          <a:latin typeface="+mj-lt"/>
                          <a:ea typeface="Calibri" panose="020F0502020204030204" pitchFamily="34" charset="0"/>
                        </a:rPr>
                        <a:t>Nyāya</a:t>
                      </a:r>
                      <a:r>
                        <a:rPr lang="en-IN" sz="12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 Epistemology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like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pratyakṣa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anumāna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upamāna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and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śabda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. 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L2: Understanding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1,2,3,4,5,6,7,8,9,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1, 2, 3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8778916"/>
                  </a:ext>
                </a:extLst>
              </a:tr>
              <a:tr h="4370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Demonstrate </a:t>
                      </a:r>
                      <a:r>
                        <a:rPr lang="en-IN" sz="1200">
                          <a:effectLst/>
                          <a:latin typeface="+mj-lt"/>
                          <a:ea typeface="Calibri" panose="020F0502020204030204" pitchFamily="34" charset="0"/>
                        </a:rPr>
                        <a:t>Vaiśeṣika theories of saptapadārtha, paramāṇuvāda.</a:t>
                      </a: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</a:t>
                      </a:r>
                      <a:endParaRPr lang="en-IN" sz="12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L3: Applying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1,2,3,4,5,6,7,8,9,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011137"/>
                  </a:ext>
                </a:extLst>
              </a:tr>
              <a:tr h="6833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Differentiate</a:t>
                      </a: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Sāṁkhya theories of satkāryavāda, pañcaviṁśatitattva, tattvapariṇāma, prakṛti and its guṇas, notion of puruṣa, bahupuruṣavāda from the theories of other Indian schools. </a:t>
                      </a:r>
                      <a:endParaRPr lang="en-IN" sz="12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L4: Analyzing</a:t>
                      </a:r>
                      <a:endParaRPr lang="en-IN" sz="12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en-IN" sz="12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1,2,3,4,5,6,7,8,9,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201396"/>
                  </a:ext>
                </a:extLst>
              </a:tr>
              <a:tr h="4514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Asses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Yoga theories of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citta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cittabhūmi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cittavṛtti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cittavṛttinirodha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and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īśvara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. 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L5: Evaluating</a:t>
                      </a:r>
                      <a:endParaRPr lang="en-IN" sz="12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1,2,3,4,5,6,7,8,9,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3690371"/>
                  </a:ext>
                </a:extLst>
              </a:tr>
              <a:tr h="6833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Criticize</a:t>
                      </a: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IN" sz="1200">
                          <a:effectLst/>
                          <a:latin typeface="+mj-lt"/>
                          <a:ea typeface="Calibri" panose="020F0502020204030204" pitchFamily="34" charset="0"/>
                        </a:rPr>
                        <a:t>Descartes’ Method of Doubt, Cogito Ergo Sum, Criterion of Truth, Classification of Ideas, Interactionism, and Substance.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L5: Evaluating</a:t>
                      </a:r>
                      <a:endParaRPr lang="en-IN" sz="12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1,2,3,4,5,6,7,9,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99810"/>
                  </a:ext>
                </a:extLst>
              </a:tr>
              <a:tr h="4466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Illustrate</a:t>
                      </a: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IN" sz="1200">
                          <a:effectLst/>
                          <a:latin typeface="+mj-lt"/>
                          <a:ea typeface="Calibri" panose="020F0502020204030204" pitchFamily="34" charset="0"/>
                        </a:rPr>
                        <a:t>Spinoza’s Doctrine of Substance, Attributes and Modes, Parallelism, Degrees of Knowledge, Determinism and Freedom and Leibniz’s theory of Monadology and Pre-established Harmony, Truths of Reason and Truths of Fact, Theory of Knowledge.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L4: Analyzing</a:t>
                      </a:r>
                      <a:endParaRPr lang="en-IN" sz="12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1,2,3,4,5,6,7,9,</a:t>
                      </a:r>
                      <a:endParaRPr lang="en-IN" sz="12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39083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52397" y="7212568"/>
            <a:ext cx="4576061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Programme Articulation Matrix (CO-PO Matrix)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887792"/>
              </p:ext>
            </p:extLst>
          </p:nvPr>
        </p:nvGraphicFramePr>
        <p:xfrm>
          <a:off x="152402" y="7658100"/>
          <a:ext cx="6553196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92">
                  <a:extLst>
                    <a:ext uri="{9D8B030D-6E8A-4147-A177-3AD203B41FA5}">
                      <a16:colId xmlns:a16="http://schemas.microsoft.com/office/drawing/2014/main" val="2599257146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2257193732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812380327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3228501377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1260441732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2350852397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3606046093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995816094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111653224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1805524904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734241630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2931725776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3623390036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PO1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PO2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PO3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PO4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PO5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PO6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PO7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PO8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PO9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PSO1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PSO2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PSO3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40993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CO1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1674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CO2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290755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CO3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292997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CO4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560992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CO5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183375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CO6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384216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Average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1.17</a:t>
                      </a:r>
                      <a:endParaRPr lang="en-IN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30927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52398" y="817415"/>
            <a:ext cx="6553200" cy="106680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all" dirty="0"/>
              <a:t>Philosophy Major</a:t>
            </a:r>
            <a:endParaRPr lang="en-US" sz="1600" b="1" i="1" dirty="0"/>
          </a:p>
          <a:p>
            <a:pPr algn="ctr"/>
            <a:r>
              <a:rPr lang="en-US" sz="1600" b="1" cap="all" dirty="0"/>
              <a:t>Course Code: </a:t>
            </a:r>
            <a:r>
              <a:rPr lang="en-US" sz="1600" b="1" cap="all" dirty="0" smtClean="0"/>
              <a:t>PHIL2011</a:t>
            </a:r>
            <a:endParaRPr lang="en-US" sz="1600" b="1" i="1" dirty="0"/>
          </a:p>
          <a:p>
            <a:pPr algn="ctr"/>
            <a:r>
              <a:rPr lang="en-IN" sz="1600" b="1" dirty="0" smtClean="0"/>
              <a:t>Course </a:t>
            </a:r>
            <a:r>
              <a:rPr lang="en-IN" sz="1600" b="1" dirty="0"/>
              <a:t>Outcomes (COs)</a:t>
            </a:r>
            <a:endParaRPr lang="en-US" sz="1600" dirty="0"/>
          </a:p>
          <a:p>
            <a:pPr algn="ctr"/>
            <a:r>
              <a:rPr lang="en-US" dirty="0"/>
              <a:t>After </a:t>
            </a:r>
            <a:r>
              <a:rPr lang="en-IN" dirty="0"/>
              <a:t>completion of this course, students will be able </a:t>
            </a:r>
            <a:r>
              <a:rPr lang="en-IN" dirty="0" smtClean="0"/>
              <a:t>to</a:t>
            </a:r>
          </a:p>
        </p:txBody>
      </p:sp>
      <p:sp>
        <p:nvSpPr>
          <p:cNvPr id="9" name="Rectangle 8"/>
          <p:cNvSpPr/>
          <p:nvPr/>
        </p:nvSpPr>
        <p:spPr>
          <a:xfrm>
            <a:off x="-18660" y="-20216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8660" y="9658350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08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577850"/>
            <a:ext cx="6553200" cy="4127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155700"/>
            <a:ext cx="6553200" cy="8255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cap="all" dirty="0"/>
              <a:t>SEC </a:t>
            </a:r>
            <a:r>
              <a:rPr lang="en-IN" sz="1600" b="1" cap="all" dirty="0" smtClean="0"/>
              <a:t>Paper-II </a:t>
            </a:r>
            <a:r>
              <a:rPr lang="en-IN" sz="1600" b="1" cap="all" dirty="0"/>
              <a:t>Philosophy (Hons)</a:t>
            </a:r>
            <a:endParaRPr lang="en-US" sz="1600" dirty="0"/>
          </a:p>
          <a:p>
            <a:pPr algn="ctr"/>
            <a:r>
              <a:rPr lang="en-IN" sz="1600" b="1" cap="all" dirty="0" smtClean="0"/>
              <a:t>Environmental ethics</a:t>
            </a:r>
            <a:endParaRPr lang="en-US" sz="1600" dirty="0"/>
          </a:p>
          <a:p>
            <a:pPr algn="ctr"/>
            <a:r>
              <a:rPr lang="en-IN" sz="1600" b="1" cap="all" dirty="0"/>
              <a:t>Course Code: </a:t>
            </a:r>
            <a:r>
              <a:rPr lang="en-IN" sz="1600" b="1" cap="all" dirty="0" smtClean="0"/>
              <a:t>PHIL2051 (Sec)</a:t>
            </a:r>
            <a:endParaRPr lang="en-US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228599" y="2470824"/>
            <a:ext cx="6324601" cy="3103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SYLLABUS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en-US" b="1" dirty="0"/>
              <a:t>Module-I</a:t>
            </a:r>
            <a:endParaRPr lang="en-US" dirty="0"/>
          </a:p>
          <a:p>
            <a:pPr algn="just"/>
            <a:r>
              <a:rPr lang="en-US" dirty="0"/>
              <a:t>Nature &amp; Scope of Environmental Ethics, Intrinsic and Instrumental </a:t>
            </a:r>
            <a:r>
              <a:rPr lang="en-US" dirty="0" smtClean="0"/>
              <a:t>Values</a:t>
            </a:r>
          </a:p>
          <a:p>
            <a:pPr algn="just"/>
            <a:r>
              <a:rPr lang="en-US" dirty="0"/>
              <a:t> </a:t>
            </a:r>
          </a:p>
          <a:p>
            <a:r>
              <a:rPr lang="en-US" b="1" dirty="0"/>
              <a:t>Module-II</a:t>
            </a:r>
            <a:endParaRPr lang="en-US" dirty="0"/>
          </a:p>
          <a:p>
            <a:pPr algn="just"/>
            <a:r>
              <a:rPr lang="en-US" dirty="0"/>
              <a:t>Anthropocentricism, Non-Anthropocentricism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 </a:t>
            </a:r>
          </a:p>
          <a:p>
            <a:r>
              <a:rPr lang="en-US" b="1" dirty="0"/>
              <a:t>Module-III </a:t>
            </a:r>
            <a:endParaRPr lang="en-US" dirty="0"/>
          </a:p>
          <a:p>
            <a:pPr algn="just"/>
            <a:r>
              <a:rPr lang="en-US" dirty="0"/>
              <a:t>Tagore’s Understanding of Nature.</a:t>
            </a:r>
          </a:p>
        </p:txBody>
      </p:sp>
      <p:sp>
        <p:nvSpPr>
          <p:cNvPr id="7" name="Rectangle 6"/>
          <p:cNvSpPr/>
          <p:nvPr/>
        </p:nvSpPr>
        <p:spPr>
          <a:xfrm>
            <a:off x="-18660" y="-20216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-18660" y="9658350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015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620" y="762000"/>
            <a:ext cx="6553200" cy="10858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cap="all" dirty="0"/>
              <a:t>Environmental ethics</a:t>
            </a:r>
            <a:endParaRPr lang="en-US" sz="1400" dirty="0"/>
          </a:p>
          <a:p>
            <a:pPr algn="ctr"/>
            <a:r>
              <a:rPr lang="en-IN" sz="1400" b="1" cap="all" dirty="0" smtClean="0"/>
              <a:t>Course </a:t>
            </a:r>
            <a:r>
              <a:rPr lang="en-IN" sz="1400" b="1" cap="all" dirty="0"/>
              <a:t>Code: </a:t>
            </a:r>
            <a:r>
              <a:rPr lang="en-IN" sz="1400" b="1" cap="all" dirty="0" smtClean="0"/>
              <a:t>PHIL2051 (Sec)</a:t>
            </a:r>
          </a:p>
          <a:p>
            <a:pPr algn="ctr"/>
            <a:r>
              <a:rPr lang="en-IN" sz="1400" b="1" dirty="0" smtClean="0"/>
              <a:t>Course </a:t>
            </a:r>
            <a:r>
              <a:rPr lang="en-IN" sz="1400" b="1" dirty="0"/>
              <a:t>Outcomes (COs)</a:t>
            </a:r>
            <a:endParaRPr lang="en-US" sz="1400" dirty="0"/>
          </a:p>
          <a:p>
            <a:pPr algn="ctr"/>
            <a:r>
              <a:rPr lang="en-US" dirty="0"/>
              <a:t>After </a:t>
            </a:r>
            <a:r>
              <a:rPr lang="en-IN" dirty="0"/>
              <a:t>completion of this course, students will be able </a:t>
            </a:r>
            <a:r>
              <a:rPr lang="en-IN" dirty="0" smtClean="0"/>
              <a:t>to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2400" y="2133601"/>
          <a:ext cx="6553200" cy="34811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749514848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133925206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888324728"/>
                    </a:ext>
                  </a:extLst>
                </a:gridCol>
                <a:gridCol w="1090393">
                  <a:extLst>
                    <a:ext uri="{9D8B030D-6E8A-4147-A177-3AD203B41FA5}">
                      <a16:colId xmlns:a16="http://schemas.microsoft.com/office/drawing/2014/main" val="2901765966"/>
                    </a:ext>
                  </a:extLst>
                </a:gridCol>
                <a:gridCol w="738407">
                  <a:extLst>
                    <a:ext uri="{9D8B030D-6E8A-4147-A177-3AD203B41FA5}">
                      <a16:colId xmlns:a16="http://schemas.microsoft.com/office/drawing/2014/main" val="2135292334"/>
                    </a:ext>
                  </a:extLst>
                </a:gridCol>
              </a:tblGrid>
              <a:tr h="125462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163736"/>
                  </a:ext>
                </a:extLst>
              </a:tr>
              <a:tr h="282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Sl. No.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chemeClr val="bg1"/>
                          </a:solidFill>
                          <a:effectLst/>
                        </a:rPr>
                        <a:t>Course Outcomes (COs)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chemeClr val="bg1"/>
                          </a:solidFill>
                          <a:effectLst/>
                        </a:rPr>
                        <a:t>Knowledge Level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chemeClr val="bg1"/>
                          </a:solidFill>
                          <a:effectLst/>
                        </a:rPr>
                        <a:t>(Bloom’s Level)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chemeClr val="bg1"/>
                          </a:solidFill>
                          <a:effectLst/>
                        </a:rPr>
                        <a:t>POs Mapping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chemeClr val="bg1"/>
                          </a:solidFill>
                          <a:effectLst/>
                        </a:rPr>
                        <a:t>PSOs Mapping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696327"/>
                  </a:ext>
                </a:extLst>
              </a:tr>
              <a:tr h="3720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CO:1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Define</a:t>
                      </a:r>
                      <a:r>
                        <a:rPr lang="en-IN" sz="1200">
                          <a:effectLst/>
                          <a:latin typeface="+mn-lt"/>
                          <a:ea typeface="Calibri" panose="020F0502020204030204" pitchFamily="34" charset="0"/>
                        </a:rPr>
                        <a:t> Environmental Ethics. 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L1-Remembering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1,2,3,4,5,6,7,8,9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025305"/>
                  </a:ext>
                </a:extLst>
              </a:tr>
              <a:tr h="3600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CO:2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Explain</a:t>
                      </a:r>
                      <a:r>
                        <a:rPr lang="en-IN" sz="1200">
                          <a:effectLst/>
                          <a:latin typeface="+mn-lt"/>
                          <a:ea typeface="Calibri" panose="020F0502020204030204" pitchFamily="34" charset="0"/>
                        </a:rPr>
                        <a:t> the nature and scope of Environmental Ethics. 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L2-Understanding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1,2,3,4,5,6,7,8,9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726759"/>
                  </a:ext>
                </a:extLst>
              </a:tr>
              <a:tr h="4344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CO:3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Demonstrat</a:t>
                      </a:r>
                      <a:r>
                        <a:rPr lang="en-IN" sz="1200">
                          <a:effectLst/>
                          <a:latin typeface="+mn-lt"/>
                          <a:ea typeface="Calibri" panose="020F0502020204030204" pitchFamily="34" charset="0"/>
                        </a:rPr>
                        <a:t>e different theories related to Environmental Ethics.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L3-Applying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1,2,3,4,5,6,7,8,9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687078"/>
                  </a:ext>
                </a:extLst>
              </a:tr>
              <a:tr h="4657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CO:4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Distinguish</a:t>
                      </a:r>
                      <a:r>
                        <a:rPr lang="en-IN" sz="1200">
                          <a:effectLst/>
                          <a:latin typeface="+mn-lt"/>
                          <a:ea typeface="Calibri" panose="020F0502020204030204" pitchFamily="34" charset="0"/>
                        </a:rPr>
                        <a:t> between the Anthropocentric and Non-Anthropocentric approach to Environment.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L2-Understanding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1,2,3,4,5,6,7,8,9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831792"/>
                  </a:ext>
                </a:extLst>
              </a:tr>
              <a:tr h="4657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CO:5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Identify</a:t>
                      </a:r>
                      <a:r>
                        <a:rPr lang="en-IN" sz="1200">
                          <a:effectLst/>
                          <a:latin typeface="+mn-lt"/>
                          <a:ea typeface="Calibri" panose="020F0502020204030204" pitchFamily="34" charset="0"/>
                        </a:rPr>
                        <a:t> the problem lies behind the theory of Deep Ecology and Environmental degradation.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L4-Analyzing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1,2,3,4,5,6,7,8,9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432082"/>
                  </a:ext>
                </a:extLst>
              </a:tr>
              <a:tr h="4657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CO:6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Differentiate</a:t>
                      </a:r>
                      <a:r>
                        <a:rPr lang="en-IN" sz="1200">
                          <a:effectLst/>
                          <a:latin typeface="+mn-lt"/>
                          <a:ea typeface="Calibri" panose="020F0502020204030204" pitchFamily="34" charset="0"/>
                        </a:rPr>
                        <a:t> between the Tagore’s Understanding of Nature and the western concepts of Understanding of Nature.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L4-Analyzing</a:t>
                      </a:r>
                      <a:endParaRPr lang="en-IN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1,2,3,4,5,6,7,8,9</a:t>
                      </a:r>
                      <a:endParaRPr lang="en-IN" sz="11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38955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-18660" y="-20216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18660" y="9658350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42875" y="7010400"/>
            <a:ext cx="4576061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Programme Articulation Matrix (CO-PO Matrix)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37620" y="7545199"/>
          <a:ext cx="6567977" cy="1751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5229">
                  <a:extLst>
                    <a:ext uri="{9D8B030D-6E8A-4147-A177-3AD203B41FA5}">
                      <a16:colId xmlns:a16="http://schemas.microsoft.com/office/drawing/2014/main" val="4286688834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1381269722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3758686341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3020695347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2236561120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4067470291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1714534951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1447676337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1127901474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1372102550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3511269596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711969409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2001983608"/>
                    </a:ext>
                  </a:extLst>
                </a:gridCol>
              </a:tblGrid>
              <a:tr h="220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PO2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PO3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PO4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PO5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PO6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PO7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PO8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PO9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PSO1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PSO2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PSO3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462647"/>
                  </a:ext>
                </a:extLst>
              </a:tr>
              <a:tr h="220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CO1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3450057"/>
                  </a:ext>
                </a:extLst>
              </a:tr>
              <a:tr h="220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CO2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4411762"/>
                  </a:ext>
                </a:extLst>
              </a:tr>
              <a:tr h="220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CO3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008598"/>
                  </a:ext>
                </a:extLst>
              </a:tr>
              <a:tr h="220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CO4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3183801"/>
                  </a:ext>
                </a:extLst>
              </a:tr>
              <a:tr h="220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CO5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7332938"/>
                  </a:ext>
                </a:extLst>
              </a:tr>
              <a:tr h="220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CO6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80765"/>
                  </a:ext>
                </a:extLst>
              </a:tr>
              <a:tr h="2097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Average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60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675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8660" y="-20216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8660" y="9658350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52400" y="577850"/>
            <a:ext cx="6553200" cy="4127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1143000"/>
            <a:ext cx="6553200" cy="8255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all" dirty="0"/>
              <a:t>Philosophy </a:t>
            </a:r>
            <a:r>
              <a:rPr lang="en-US" sz="1600" b="1" cap="all" dirty="0" smtClean="0"/>
              <a:t>MINOR</a:t>
            </a:r>
            <a:endParaRPr lang="en-US" sz="1600" b="1" i="1" dirty="0"/>
          </a:p>
          <a:p>
            <a:pPr algn="ctr"/>
            <a:r>
              <a:rPr lang="en-US" sz="1600" b="1" cap="all" dirty="0"/>
              <a:t>Course Code: </a:t>
            </a:r>
            <a:r>
              <a:rPr lang="en-US" sz="1600" b="1" cap="all" dirty="0" smtClean="0"/>
              <a:t>PHIL2011 (Minor)</a:t>
            </a:r>
            <a:endParaRPr lang="en-US" sz="1600" b="1" i="1" dirty="0"/>
          </a:p>
          <a:p>
            <a:pPr algn="ctr"/>
            <a:r>
              <a:rPr lang="en-IN" sz="1600" b="1" cap="all" dirty="0"/>
              <a:t>Outlines of Philosophy: Indian and </a:t>
            </a:r>
            <a:r>
              <a:rPr lang="en-IN" sz="1600" b="1" cap="all" dirty="0" smtClean="0"/>
              <a:t>Western—II</a:t>
            </a:r>
            <a:endParaRPr lang="en-US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152400" y="2286000"/>
            <a:ext cx="6553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SYLLABUS</a:t>
            </a:r>
          </a:p>
          <a:p>
            <a:endParaRPr lang="en-US" sz="1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Mangal" panose="02040503050203030202" pitchFamily="18" charset="0"/>
            </a:endParaRPr>
          </a:p>
          <a:p>
            <a:r>
              <a:rPr lang="en-US" b="1" dirty="0" smtClean="0"/>
              <a:t>Module-I </a:t>
            </a:r>
            <a:endParaRPr lang="en-US" dirty="0"/>
          </a:p>
          <a:p>
            <a:pPr algn="just"/>
            <a:r>
              <a:rPr lang="en-US" dirty="0" err="1"/>
              <a:t>Nyāya</a:t>
            </a:r>
            <a:r>
              <a:rPr lang="en-US" dirty="0"/>
              <a:t>–</a:t>
            </a:r>
            <a:r>
              <a:rPr lang="en-US" dirty="0" err="1"/>
              <a:t>Vaiśeṣika</a:t>
            </a:r>
            <a:r>
              <a:rPr lang="en-US" dirty="0"/>
              <a:t>: </a:t>
            </a:r>
            <a:r>
              <a:rPr lang="en-US" dirty="0" err="1"/>
              <a:t>pramāṇas</a:t>
            </a:r>
            <a:r>
              <a:rPr lang="en-US" dirty="0"/>
              <a:t> (</a:t>
            </a:r>
            <a:r>
              <a:rPr lang="en-US" dirty="0" err="1"/>
              <a:t>pratyakṣa</a:t>
            </a:r>
            <a:r>
              <a:rPr lang="en-US" dirty="0"/>
              <a:t>, </a:t>
            </a:r>
            <a:r>
              <a:rPr lang="en-US" dirty="0" err="1"/>
              <a:t>anumāna</a:t>
            </a:r>
            <a:r>
              <a:rPr lang="en-US" dirty="0"/>
              <a:t>, </a:t>
            </a:r>
            <a:r>
              <a:rPr lang="en-US" dirty="0" err="1"/>
              <a:t>upamāna</a:t>
            </a:r>
            <a:r>
              <a:rPr lang="en-US" dirty="0"/>
              <a:t> and </a:t>
            </a:r>
            <a:r>
              <a:rPr lang="en-US" dirty="0" err="1"/>
              <a:t>śabda</a:t>
            </a:r>
            <a:r>
              <a:rPr lang="en-US" dirty="0"/>
              <a:t>), </a:t>
            </a:r>
            <a:r>
              <a:rPr lang="en-US" dirty="0" err="1"/>
              <a:t>saptapadārtha</a:t>
            </a:r>
            <a:endParaRPr lang="en-US" dirty="0"/>
          </a:p>
          <a:p>
            <a:pPr algn="just"/>
            <a:r>
              <a:rPr lang="en-US" dirty="0" err="1"/>
              <a:t>Sāṁkhya</a:t>
            </a:r>
            <a:r>
              <a:rPr lang="en-US" dirty="0"/>
              <a:t>: Concepts of </a:t>
            </a:r>
            <a:r>
              <a:rPr lang="en-US" dirty="0" err="1"/>
              <a:t>puruṣa</a:t>
            </a:r>
            <a:r>
              <a:rPr lang="en-US" dirty="0"/>
              <a:t> and </a:t>
            </a:r>
            <a:r>
              <a:rPr lang="en-US" dirty="0" err="1"/>
              <a:t>prakṛti</a:t>
            </a:r>
            <a:r>
              <a:rPr lang="en-US" dirty="0"/>
              <a:t>, </a:t>
            </a:r>
            <a:r>
              <a:rPr lang="en-US" dirty="0" err="1"/>
              <a:t>satkāryavāda</a:t>
            </a:r>
            <a:r>
              <a:rPr lang="en-US" dirty="0"/>
              <a:t>, </a:t>
            </a:r>
            <a:r>
              <a:rPr lang="en-US" dirty="0" err="1"/>
              <a:t>pariṇāmavāda</a:t>
            </a:r>
            <a:endParaRPr lang="en-US" dirty="0"/>
          </a:p>
          <a:p>
            <a:pPr algn="just"/>
            <a:r>
              <a:rPr lang="en-US" dirty="0"/>
              <a:t>Yoga: </a:t>
            </a:r>
            <a:r>
              <a:rPr lang="en-US" dirty="0" err="1"/>
              <a:t>cittavṛttinirodha</a:t>
            </a:r>
            <a:r>
              <a:rPr lang="en-US" dirty="0"/>
              <a:t>, </a:t>
            </a:r>
            <a:r>
              <a:rPr lang="en-US" dirty="0" err="1"/>
              <a:t>aṣṭāṅgayoga</a:t>
            </a:r>
            <a:endParaRPr lang="en-US" dirty="0"/>
          </a:p>
          <a:p>
            <a:pPr algn="just"/>
            <a:r>
              <a:rPr lang="en-US" dirty="0"/>
              <a:t> </a:t>
            </a:r>
          </a:p>
          <a:p>
            <a:r>
              <a:rPr lang="en-US" b="1" dirty="0"/>
              <a:t>Module-II </a:t>
            </a:r>
            <a:endParaRPr lang="en-US" dirty="0"/>
          </a:p>
          <a:p>
            <a:pPr algn="just"/>
            <a:r>
              <a:rPr lang="en-US" dirty="0"/>
              <a:t>M</a:t>
            </a:r>
            <a:r>
              <a:rPr lang="el-GR" dirty="0"/>
              <a:t>ῑ</a:t>
            </a:r>
            <a:r>
              <a:rPr lang="en-US" dirty="0" err="1"/>
              <a:t>māṁsā</a:t>
            </a:r>
            <a:r>
              <a:rPr lang="en-US" dirty="0"/>
              <a:t>: </a:t>
            </a:r>
            <a:r>
              <a:rPr lang="en-US" dirty="0" err="1"/>
              <a:t>pramāṇas</a:t>
            </a:r>
            <a:endParaRPr lang="en-US" dirty="0"/>
          </a:p>
          <a:p>
            <a:pPr algn="just"/>
            <a:r>
              <a:rPr lang="en-US" dirty="0" err="1"/>
              <a:t>Advaita</a:t>
            </a:r>
            <a:r>
              <a:rPr lang="en-US" dirty="0"/>
              <a:t> </a:t>
            </a:r>
            <a:r>
              <a:rPr lang="en-US" dirty="0" err="1"/>
              <a:t>Vedānta</a:t>
            </a:r>
            <a:r>
              <a:rPr lang="en-US" dirty="0"/>
              <a:t>: Brahman, </a:t>
            </a:r>
            <a:r>
              <a:rPr lang="en-US" dirty="0" err="1"/>
              <a:t>jīva</a:t>
            </a:r>
            <a:r>
              <a:rPr lang="en-US" dirty="0"/>
              <a:t>, </a:t>
            </a:r>
            <a:r>
              <a:rPr lang="en-US" dirty="0" err="1"/>
              <a:t>jagat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Module-III</a:t>
            </a:r>
            <a:r>
              <a:rPr lang="en-US" dirty="0"/>
              <a:t> </a:t>
            </a:r>
          </a:p>
          <a:p>
            <a:pPr algn="just"/>
            <a:r>
              <a:rPr lang="en-US" dirty="0"/>
              <a:t>Critical theory of Kant. </a:t>
            </a:r>
          </a:p>
          <a:p>
            <a:pPr algn="just"/>
            <a:r>
              <a:rPr lang="en-US" dirty="0"/>
              <a:t>Theories of Causation: Regularity theory and Entailment theory</a:t>
            </a:r>
          </a:p>
          <a:p>
            <a:pPr algn="just"/>
            <a:r>
              <a:rPr lang="en-US" dirty="0"/>
              <a:t> </a:t>
            </a:r>
          </a:p>
          <a:p>
            <a:r>
              <a:rPr lang="en-US" b="1" dirty="0"/>
              <a:t>Module-IV </a:t>
            </a:r>
            <a:endParaRPr lang="en-US" dirty="0"/>
          </a:p>
          <a:p>
            <a:pPr algn="just"/>
            <a:r>
              <a:rPr lang="en-US" dirty="0"/>
              <a:t>Theories of Evolution</a:t>
            </a:r>
          </a:p>
        </p:txBody>
      </p:sp>
    </p:spTree>
    <p:extLst>
      <p:ext uri="{BB962C8B-B14F-4D97-AF65-F5344CB8AC3E}">
        <p14:creationId xmlns:p14="http://schemas.microsoft.com/office/powerpoint/2010/main" val="179466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700843"/>
              </p:ext>
            </p:extLst>
          </p:nvPr>
        </p:nvGraphicFramePr>
        <p:xfrm>
          <a:off x="152397" y="1621975"/>
          <a:ext cx="6553201" cy="50663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6555">
                  <a:extLst>
                    <a:ext uri="{9D8B030D-6E8A-4147-A177-3AD203B41FA5}">
                      <a16:colId xmlns:a16="http://schemas.microsoft.com/office/drawing/2014/main" val="3807016674"/>
                    </a:ext>
                  </a:extLst>
                </a:gridCol>
                <a:gridCol w="2918648">
                  <a:extLst>
                    <a:ext uri="{9D8B030D-6E8A-4147-A177-3AD203B41FA5}">
                      <a16:colId xmlns:a16="http://schemas.microsoft.com/office/drawing/2014/main" val="160125324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3175436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584752899"/>
                    </a:ext>
                  </a:extLst>
                </a:gridCol>
                <a:gridCol w="838198">
                  <a:extLst>
                    <a:ext uri="{9D8B030D-6E8A-4147-A177-3AD203B41FA5}">
                      <a16:colId xmlns:a16="http://schemas.microsoft.com/office/drawing/2014/main" val="3245258036"/>
                    </a:ext>
                  </a:extLst>
                </a:gridCol>
              </a:tblGrid>
              <a:tr h="332461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01" marR="6530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326214"/>
                  </a:ext>
                </a:extLst>
              </a:tr>
              <a:tr h="6104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Sl. No.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Course Outcomes (COs)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Knowledge Level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(Bloom’s Level)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POs Mapping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PSOs Mapping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568600"/>
                  </a:ext>
                </a:extLst>
              </a:tr>
              <a:tr h="63550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Explain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different theories of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Nyāya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Epistemology like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pratyakṣa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anumāna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upamāna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and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śabda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and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Vaiśeṣika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theories of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saptapadārtha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paramāṇuvāda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.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L2-Understanding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1,2,3,4,5,6,7,8,9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2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8778916"/>
                  </a:ext>
                </a:extLst>
              </a:tr>
              <a:tr h="4370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Differentiate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Sāṁkhya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and Yoga theories of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puruṣa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and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prakṛti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satkāryavāda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pariṇāmavāda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and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cittavṛttinirodha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IN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aṣṭāṅgayoga</a:t>
                      </a: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from the theories of other Indian schools. 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L4-Analyzing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1,2,3,4,5,6,7,8,9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2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011137"/>
                  </a:ext>
                </a:extLst>
              </a:tr>
              <a:tr h="6833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Relate Mῑmāṁsā theories of pramāṇas with other Indian Schools.</a:t>
                      </a:r>
                      <a:endParaRPr lang="en-IN" sz="12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L3-Applying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1,2,3,4,5,6,7,8,9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2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201396"/>
                  </a:ext>
                </a:extLst>
              </a:tr>
              <a:tr h="4514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Illustrate Advaita Vedānta theory of Brahman, jīva, jagat and their relation. </a:t>
                      </a:r>
                      <a:endParaRPr lang="en-IN" sz="12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L4-Analyzing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1,2,3,4,5,6,7,8,9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3690371"/>
                  </a:ext>
                </a:extLst>
              </a:tr>
              <a:tr h="6833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Summarise Kantian Critical theory and Theories of Causation: Regularity theory and Entailment theory</a:t>
                      </a:r>
                      <a:endParaRPr lang="en-IN" sz="12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L5-Evaluating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1,2,3,4,5,6,7,9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99810"/>
                  </a:ext>
                </a:extLst>
              </a:tr>
              <a:tr h="4466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Explain different theories of Evolution.</a:t>
                      </a:r>
                      <a:endParaRPr lang="en-IN" sz="12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L2-Understanding</a:t>
                      </a:r>
                      <a:endParaRPr lang="en-IN" sz="12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1,2,3,4,5,6,7,9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1, 2, 3</a:t>
                      </a:r>
                      <a:endParaRPr lang="en-IN" sz="12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39083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52397" y="7174468"/>
            <a:ext cx="4576061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Programme Articulation Matrix (CO-PO Matrix)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458353"/>
              </p:ext>
            </p:extLst>
          </p:nvPr>
        </p:nvGraphicFramePr>
        <p:xfrm>
          <a:off x="152402" y="7620000"/>
          <a:ext cx="6553196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92">
                  <a:extLst>
                    <a:ext uri="{9D8B030D-6E8A-4147-A177-3AD203B41FA5}">
                      <a16:colId xmlns:a16="http://schemas.microsoft.com/office/drawing/2014/main" val="2599257146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2257193732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812380327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3228501377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1260441732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2350852397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3606046093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995816094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111653224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1805524904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734241630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2931725776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3623390036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PO1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PO2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PO3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PO4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PO5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PO6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PO7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PO8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PO9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PSO1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PSO2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PSO3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40993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CO1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1674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CO2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290755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CO3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292997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CO4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560992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CO5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183375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CO6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384216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Average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1.50</a:t>
                      </a:r>
                      <a:endParaRPr lang="en-IN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30927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52398" y="817415"/>
            <a:ext cx="6553200" cy="106680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all" dirty="0"/>
              <a:t>Philosophy </a:t>
            </a:r>
            <a:r>
              <a:rPr lang="en-US" sz="1600" b="1" cap="all" dirty="0" smtClean="0"/>
              <a:t>Minor</a:t>
            </a:r>
            <a:endParaRPr lang="en-US" sz="1600" b="1" i="1" dirty="0"/>
          </a:p>
          <a:p>
            <a:pPr algn="ctr"/>
            <a:r>
              <a:rPr lang="en-US" sz="1600" b="1" cap="all" dirty="0"/>
              <a:t>Course Code: </a:t>
            </a:r>
            <a:r>
              <a:rPr lang="en-US" sz="1600" b="1" cap="all" dirty="0" smtClean="0"/>
              <a:t>PHIL2011 (minor)</a:t>
            </a:r>
            <a:endParaRPr lang="en-US" sz="1600" b="1" i="1" dirty="0"/>
          </a:p>
          <a:p>
            <a:pPr algn="ctr"/>
            <a:r>
              <a:rPr lang="en-IN" sz="1600" b="1" dirty="0" smtClean="0"/>
              <a:t>Course </a:t>
            </a:r>
            <a:r>
              <a:rPr lang="en-IN" sz="1600" b="1" dirty="0"/>
              <a:t>Outcomes (COs)</a:t>
            </a:r>
            <a:endParaRPr lang="en-US" sz="1600" dirty="0"/>
          </a:p>
          <a:p>
            <a:pPr algn="ctr"/>
            <a:r>
              <a:rPr lang="en-US" dirty="0"/>
              <a:t>After </a:t>
            </a:r>
            <a:r>
              <a:rPr lang="en-IN" dirty="0"/>
              <a:t>completion of this course, students will be able </a:t>
            </a:r>
            <a:r>
              <a:rPr lang="en-IN" dirty="0" smtClean="0"/>
              <a:t>to</a:t>
            </a:r>
          </a:p>
        </p:txBody>
      </p:sp>
      <p:sp>
        <p:nvSpPr>
          <p:cNvPr id="9" name="Rectangle 8"/>
          <p:cNvSpPr/>
          <p:nvPr/>
        </p:nvSpPr>
        <p:spPr>
          <a:xfrm>
            <a:off x="-18660" y="-20216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8660" y="9658350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05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8660" y="-20216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8660" y="9658350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52400" y="577850"/>
            <a:ext cx="6553200" cy="4127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Program Outcome (PO)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1334537"/>
            <a:ext cx="5867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indent="-9144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b="1" dirty="0"/>
              <a:t>PO1</a:t>
            </a:r>
            <a:r>
              <a:rPr lang="en-US" sz="1600" dirty="0"/>
              <a:t>: Disciplinary knowledge </a:t>
            </a:r>
          </a:p>
          <a:p>
            <a:pPr marL="91440" indent="-9144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b="1" dirty="0"/>
              <a:t>PO2</a:t>
            </a:r>
            <a:r>
              <a:rPr lang="en-US" sz="1600" dirty="0"/>
              <a:t>: Communication skills</a:t>
            </a:r>
          </a:p>
          <a:p>
            <a:pPr marL="91440" indent="-9144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b="1" dirty="0"/>
              <a:t>PO3</a:t>
            </a:r>
            <a:r>
              <a:rPr lang="en-US" sz="1600" dirty="0"/>
              <a:t>: Critical Thinking</a:t>
            </a:r>
          </a:p>
          <a:p>
            <a:pPr marL="91440" indent="-9144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b="1" dirty="0"/>
              <a:t>PO4</a:t>
            </a:r>
            <a:r>
              <a:rPr lang="en-US" sz="1600" dirty="0"/>
              <a:t>: Problem solving</a:t>
            </a:r>
          </a:p>
          <a:p>
            <a:pPr marL="91440" indent="-9144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b="1" dirty="0"/>
              <a:t>PO5</a:t>
            </a:r>
            <a:r>
              <a:rPr lang="en-US" sz="1600" dirty="0"/>
              <a:t>: Analytical reasoning</a:t>
            </a:r>
          </a:p>
          <a:p>
            <a:pPr marL="91440" indent="-9144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b="1" dirty="0"/>
              <a:t>PO6</a:t>
            </a:r>
            <a:r>
              <a:rPr lang="en-US" sz="1600" dirty="0"/>
              <a:t>: Research related skill</a:t>
            </a:r>
          </a:p>
          <a:p>
            <a:pPr marL="91440" indent="-9144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b="1" dirty="0"/>
              <a:t>PO7</a:t>
            </a:r>
            <a:r>
              <a:rPr lang="en-US" sz="1600" dirty="0"/>
              <a:t>: Scientific reasoning</a:t>
            </a:r>
          </a:p>
          <a:p>
            <a:pPr marL="91440" indent="-9144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b="1" dirty="0"/>
              <a:t>PO8</a:t>
            </a:r>
            <a:r>
              <a:rPr lang="en-US" sz="1600" dirty="0"/>
              <a:t>: Moral and ethical awareness / reasoning </a:t>
            </a:r>
          </a:p>
          <a:p>
            <a:pPr marL="91440" indent="-9144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b="1" dirty="0"/>
              <a:t>PO9</a:t>
            </a:r>
            <a:r>
              <a:rPr lang="en-US" sz="1600" dirty="0"/>
              <a:t>: Lifelong learning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5530850"/>
            <a:ext cx="6553200" cy="4127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Program Specific Outcome (PSO): UG Philosophy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6236717"/>
            <a:ext cx="5791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sz="1600" b="1" dirty="0"/>
              <a:t>PSO(1)</a:t>
            </a:r>
            <a:r>
              <a:rPr lang="en-US" sz="1600" dirty="0"/>
              <a:t>: Problem solving ability: Enhances the analytical skills of students and inspires to incorporate philosophical thoughts in solving their real life problems</a:t>
            </a:r>
            <a:r>
              <a:rPr lang="en-US" sz="1600" dirty="0" smtClean="0"/>
              <a:t>.</a:t>
            </a:r>
          </a:p>
          <a:p>
            <a:pPr algn="just"/>
            <a:endParaRPr lang="en-US" sz="1600" dirty="0"/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1600" b="1" dirty="0"/>
              <a:t>PSO(2)</a:t>
            </a:r>
            <a:r>
              <a:rPr lang="en-US" sz="1600" dirty="0"/>
              <a:t>: Moral and Ethical awareness: Develops the sense of morality, honesty, truth and other values amongst the students</a:t>
            </a:r>
            <a:r>
              <a:rPr lang="en-US" sz="1600" dirty="0" smtClean="0"/>
              <a:t>.</a:t>
            </a:r>
          </a:p>
          <a:p>
            <a:pPr algn="just"/>
            <a:endParaRPr lang="en-US" sz="1600" dirty="0"/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1600" b="1" dirty="0"/>
              <a:t>PSO(3)</a:t>
            </a:r>
            <a:r>
              <a:rPr lang="en-US" sz="1600" dirty="0"/>
              <a:t>: Familiarity with recent developments: Learning up to date technique and accept answers to philosophical question.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633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8660" y="-20216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8660" y="9658350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52400" y="577850"/>
            <a:ext cx="6553200" cy="4127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1155700"/>
            <a:ext cx="6553200" cy="8255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all" dirty="0"/>
              <a:t>Philosophy Major</a:t>
            </a:r>
            <a:endParaRPr lang="en-US" sz="1600" b="1" i="1" dirty="0"/>
          </a:p>
          <a:p>
            <a:pPr algn="ctr"/>
            <a:r>
              <a:rPr lang="en-US" sz="1600" b="1" cap="all" dirty="0"/>
              <a:t>Course Code: PHIL1011</a:t>
            </a:r>
            <a:endParaRPr lang="en-US" sz="1600" b="1" i="1" dirty="0"/>
          </a:p>
          <a:p>
            <a:pPr algn="ctr"/>
            <a:r>
              <a:rPr lang="en-IN" sz="1600" b="1" cap="all" dirty="0"/>
              <a:t>Outlines of Philosophy: Indian and Western—I</a:t>
            </a:r>
            <a:endParaRPr lang="en-US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152400" y="2286000"/>
            <a:ext cx="65532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SYLLABUS</a:t>
            </a:r>
          </a:p>
          <a:p>
            <a:endParaRPr lang="en-US" sz="1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Mangal" panose="02040503050203030202" pitchFamily="18" charset="0"/>
            </a:endParaRPr>
          </a:p>
          <a:p>
            <a:r>
              <a:rPr lang="en-US" b="1" dirty="0" smtClean="0"/>
              <a:t>Module-I </a:t>
            </a:r>
            <a:endParaRPr lang="en-US" dirty="0"/>
          </a:p>
          <a:p>
            <a:pPr algn="just"/>
            <a:r>
              <a:rPr lang="en-US" dirty="0"/>
              <a:t>Detailed Introduction: General Features of Indian Philosophy, Basic concepts of the Vedic and the </a:t>
            </a:r>
            <a:r>
              <a:rPr lang="en-US" dirty="0" err="1"/>
              <a:t>Upaniṣadic</a:t>
            </a:r>
            <a:r>
              <a:rPr lang="en-US" dirty="0"/>
              <a:t> world-views 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Module-II </a:t>
            </a:r>
            <a:endParaRPr lang="en-US" dirty="0"/>
          </a:p>
          <a:p>
            <a:pPr algn="just"/>
            <a:r>
              <a:rPr lang="en-US" dirty="0" err="1"/>
              <a:t>Cārvāka:pramāṇatattva</a:t>
            </a:r>
            <a:r>
              <a:rPr lang="en-US" dirty="0"/>
              <a:t>, </a:t>
            </a:r>
            <a:r>
              <a:rPr lang="en-US" dirty="0" err="1"/>
              <a:t>jaḍavāda</a:t>
            </a:r>
            <a:r>
              <a:rPr lang="en-US" dirty="0"/>
              <a:t> and </a:t>
            </a:r>
            <a:r>
              <a:rPr lang="en-US" dirty="0" err="1"/>
              <a:t>dehātmavāda</a:t>
            </a:r>
            <a:r>
              <a:rPr lang="en-US" dirty="0"/>
              <a:t> Jainism: </a:t>
            </a:r>
            <a:r>
              <a:rPr lang="en-US" dirty="0" err="1"/>
              <a:t>anekāntavāda</a:t>
            </a:r>
            <a:r>
              <a:rPr lang="en-US" dirty="0"/>
              <a:t>, </a:t>
            </a:r>
            <a:r>
              <a:rPr lang="en-US" dirty="0" err="1"/>
              <a:t>syādvāda</a:t>
            </a:r>
            <a:r>
              <a:rPr lang="en-US" dirty="0"/>
              <a:t> and </a:t>
            </a:r>
            <a:r>
              <a:rPr lang="en-US" dirty="0" err="1"/>
              <a:t>nayavāda</a:t>
            </a:r>
            <a:r>
              <a:rPr lang="en-US" dirty="0"/>
              <a:t>, Theory of self and liberation, Nature of substance: Relation between Substance, Attributes &amp; Modes Buddhism: Four Noble Truths, </a:t>
            </a:r>
            <a:r>
              <a:rPr lang="en-US" dirty="0" err="1"/>
              <a:t>pratītyasamutpādavāda</a:t>
            </a:r>
            <a:r>
              <a:rPr lang="en-US" dirty="0"/>
              <a:t>, </a:t>
            </a:r>
            <a:r>
              <a:rPr lang="en-US" dirty="0" err="1"/>
              <a:t>kṣaṇabhaṅgavāda</a:t>
            </a:r>
            <a:r>
              <a:rPr lang="en-US" dirty="0"/>
              <a:t>, </a:t>
            </a:r>
            <a:r>
              <a:rPr lang="en-US" dirty="0" err="1"/>
              <a:t>nairātmyavāda</a:t>
            </a:r>
            <a:r>
              <a:rPr lang="en-US" dirty="0"/>
              <a:t>, Four Major Schools of Buddhism 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Module-III</a:t>
            </a:r>
            <a:r>
              <a:rPr lang="en-US" dirty="0"/>
              <a:t> </a:t>
            </a:r>
          </a:p>
          <a:p>
            <a:pPr algn="just"/>
            <a:r>
              <a:rPr lang="en-US" dirty="0"/>
              <a:t>The Pre-Socratic Period :Ionian School, Parmenides, Heraclitus, Zeno Plato : Theory of Knowledge, Theory of Ideas 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Module-IV </a:t>
            </a:r>
            <a:endParaRPr lang="en-US" dirty="0"/>
          </a:p>
          <a:p>
            <a:pPr algn="just"/>
            <a:r>
              <a:rPr lang="en-US" dirty="0"/>
              <a:t>Aristotle :Refutation of Plato’s Theory of Ideas, Theory of Substance, Form and Matter, Theory of Causation</a:t>
            </a:r>
          </a:p>
          <a:p>
            <a:pPr marL="236538" indent="-236538" algn="just">
              <a:lnSpc>
                <a:spcPct val="15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7248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365772"/>
              </p:ext>
            </p:extLst>
          </p:nvPr>
        </p:nvGraphicFramePr>
        <p:xfrm>
          <a:off x="152397" y="1752601"/>
          <a:ext cx="6553201" cy="49322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6555">
                  <a:extLst>
                    <a:ext uri="{9D8B030D-6E8A-4147-A177-3AD203B41FA5}">
                      <a16:colId xmlns:a16="http://schemas.microsoft.com/office/drawing/2014/main" val="3807016674"/>
                    </a:ext>
                  </a:extLst>
                </a:gridCol>
                <a:gridCol w="2766248">
                  <a:extLst>
                    <a:ext uri="{9D8B030D-6E8A-4147-A177-3AD203B41FA5}">
                      <a16:colId xmlns:a16="http://schemas.microsoft.com/office/drawing/2014/main" val="160125324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3175436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584752899"/>
                    </a:ext>
                  </a:extLst>
                </a:gridCol>
                <a:gridCol w="761998">
                  <a:extLst>
                    <a:ext uri="{9D8B030D-6E8A-4147-A177-3AD203B41FA5}">
                      <a16:colId xmlns:a16="http://schemas.microsoft.com/office/drawing/2014/main" val="3245258036"/>
                    </a:ext>
                  </a:extLst>
                </a:gridCol>
              </a:tblGrid>
              <a:tr h="332461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01" marR="6530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326214"/>
                  </a:ext>
                </a:extLst>
              </a:tr>
              <a:tr h="6104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Sl. No.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Course Outcomes (COs)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Knowledge Level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(Bloom’s Level)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POs Mapping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PSOs Mapping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568600"/>
                  </a:ext>
                </a:extLst>
              </a:tr>
              <a:tr h="6774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Explain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the general feature of classical Indian Philosophy and acquire knowledge of Vedic Theism and Upanishadic conception Atman and Brahman.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L2: Understanding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 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1,2,3,4,5,6,8,9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1, 2, 3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8778916"/>
                  </a:ext>
                </a:extLst>
              </a:tr>
              <a:tr h="6833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Describe</a:t>
                      </a: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Charvaka Philosophy and its epistemology and metaphysics.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L1: Remembering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1,2,3,5,6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011137"/>
                  </a:ext>
                </a:extLst>
              </a:tr>
              <a:tr h="6833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Demonstrate</a:t>
                      </a: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the Jaina metaphysics, epistemology and the liberation of self.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L3: Applying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1,2,3,4,5,6,8,9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1, 2, 3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201396"/>
                  </a:ext>
                </a:extLst>
              </a:tr>
              <a:tr h="6833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Illustrate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the Buddha theory of causation, momentariness and self. They also acquainted with the different schools of Buddhism.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L4: Analyzing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1,2,3,4,5,6,8,9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1, 2, 3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3690371"/>
                  </a:ext>
                </a:extLst>
              </a:tr>
              <a:tr h="6833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Summarize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the </a:t>
                      </a:r>
                      <a:r>
                        <a:rPr lang="en-IN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ionian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school, </a:t>
                      </a:r>
                      <a:r>
                        <a:rPr lang="en-IN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parmenides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, Heraclitus and Zeno of the pre Socratic periods.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L5: Evaluating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1,2,3,4,5,6,8,9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1, 2, 3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99810"/>
                  </a:ext>
                </a:extLst>
              </a:tr>
              <a:tr h="4466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CO:6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Criticize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Plato’s theory of ideas by Aristotle and Aristotle's concept of Substance, Form and Matter, and theory of causation.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L5: Evaluating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1,2,3,4,5,6,8,9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1, 2, 3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39083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52397" y="7174468"/>
            <a:ext cx="4576061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Programme Articulation Matrix (CO-PO Matrix)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211838"/>
              </p:ext>
            </p:extLst>
          </p:nvPr>
        </p:nvGraphicFramePr>
        <p:xfrm>
          <a:off x="152402" y="7620000"/>
          <a:ext cx="6553196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92">
                  <a:extLst>
                    <a:ext uri="{9D8B030D-6E8A-4147-A177-3AD203B41FA5}">
                      <a16:colId xmlns:a16="http://schemas.microsoft.com/office/drawing/2014/main" val="2599257146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2257193732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812380327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3228501377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1260441732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2350852397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3606046093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995816094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111653224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1805524904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734241630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2931725776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3623390036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PO1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PO2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PO3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PO4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PO5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PO6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PO7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PO8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PO9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PSO1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PSO2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PSO3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40993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CO1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1674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CO2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290755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CO3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292997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CO4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560992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CO5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183375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CO6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b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384216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Average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30927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52398" y="817415"/>
            <a:ext cx="6553200" cy="106680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all" dirty="0"/>
              <a:t>Philosophy Major</a:t>
            </a:r>
            <a:endParaRPr lang="en-US" sz="1600" b="1" i="1" dirty="0"/>
          </a:p>
          <a:p>
            <a:pPr algn="ctr"/>
            <a:r>
              <a:rPr lang="en-US" sz="1600" b="1" cap="all" dirty="0"/>
              <a:t>Course Code: PHIL1011</a:t>
            </a:r>
            <a:endParaRPr lang="en-US" sz="1600" b="1" i="1" dirty="0"/>
          </a:p>
          <a:p>
            <a:pPr algn="ctr"/>
            <a:r>
              <a:rPr lang="en-IN" sz="1600" b="1" dirty="0" smtClean="0"/>
              <a:t>Course </a:t>
            </a:r>
            <a:r>
              <a:rPr lang="en-IN" sz="1600" b="1" dirty="0"/>
              <a:t>Outcomes (COs)</a:t>
            </a:r>
            <a:endParaRPr lang="en-US" sz="1600" dirty="0"/>
          </a:p>
          <a:p>
            <a:pPr algn="ctr"/>
            <a:r>
              <a:rPr lang="en-US" dirty="0"/>
              <a:t>After </a:t>
            </a:r>
            <a:r>
              <a:rPr lang="en-IN" dirty="0"/>
              <a:t>completion of this course, students will be able </a:t>
            </a:r>
            <a:r>
              <a:rPr lang="en-IN" dirty="0" smtClean="0"/>
              <a:t>to</a:t>
            </a:r>
          </a:p>
        </p:txBody>
      </p:sp>
      <p:sp>
        <p:nvSpPr>
          <p:cNvPr id="9" name="Rectangle 8"/>
          <p:cNvSpPr/>
          <p:nvPr/>
        </p:nvSpPr>
        <p:spPr>
          <a:xfrm>
            <a:off x="-18660" y="-20216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8660" y="9658350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8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577850"/>
            <a:ext cx="6553200" cy="4127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155700"/>
            <a:ext cx="6553200" cy="8255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cap="all" dirty="0"/>
              <a:t>SEC Paper-I Philosophy (Hons)</a:t>
            </a:r>
            <a:endParaRPr lang="en-US" sz="1600" dirty="0"/>
          </a:p>
          <a:p>
            <a:pPr algn="ctr"/>
            <a:r>
              <a:rPr lang="en-IN" sz="1600" b="1" cap="all" dirty="0"/>
              <a:t>Philosophy of Human Rights</a:t>
            </a:r>
            <a:endParaRPr lang="en-US" sz="1600" dirty="0"/>
          </a:p>
          <a:p>
            <a:pPr algn="ctr"/>
            <a:r>
              <a:rPr lang="en-IN" sz="1600" b="1" cap="all" dirty="0"/>
              <a:t>Course Code: PHIL1051</a:t>
            </a:r>
            <a:endParaRPr lang="en-US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228599" y="2470824"/>
            <a:ext cx="6324601" cy="5042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SYLLABUS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en-US" b="1" dirty="0"/>
              <a:t>Module-I</a:t>
            </a:r>
            <a:endParaRPr lang="en-US" dirty="0"/>
          </a:p>
          <a:p>
            <a:r>
              <a:rPr lang="en-US" dirty="0"/>
              <a:t>Definition and nature of Human Rights Origin and historical development of Human Rights during ancient, medieval, modern and contemporary period.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Module-II</a:t>
            </a:r>
            <a:endParaRPr lang="en-US" dirty="0"/>
          </a:p>
          <a:p>
            <a:r>
              <a:rPr lang="en-US" dirty="0"/>
              <a:t>Natural Rights tradition: Thomas Hobbes, John Locke and Thomas Paine, </a:t>
            </a:r>
          </a:p>
          <a:p>
            <a:r>
              <a:rPr lang="en-US" dirty="0"/>
              <a:t>Some Reactions to Natural Rights tradition: Jeremy Bentham, Edmund Burke </a:t>
            </a:r>
          </a:p>
          <a:p>
            <a:r>
              <a:rPr lang="en-US" dirty="0"/>
              <a:t>Contemporary perspective:  Joel Feinberg, Thomas Hill Green, Rex Martin and Margaret MacDonald.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Module-III </a:t>
            </a:r>
            <a:endParaRPr lang="en-US" dirty="0"/>
          </a:p>
          <a:p>
            <a:r>
              <a:rPr lang="en-US" dirty="0"/>
              <a:t>Indian Constitution: Preamble, Fundamental Rights and Duties.</a:t>
            </a:r>
          </a:p>
          <a:p>
            <a:r>
              <a:rPr lang="en-IN" dirty="0"/>
              <a:t>Fundamental Rights vis-à-vis Human Rights.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8660" y="-20216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-18660" y="9658350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23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620" y="762000"/>
            <a:ext cx="6553200" cy="10858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cap="all" dirty="0" smtClean="0"/>
              <a:t>Philosophy </a:t>
            </a:r>
            <a:r>
              <a:rPr lang="en-IN" sz="1400" b="1" cap="all" dirty="0"/>
              <a:t>of Human </a:t>
            </a:r>
            <a:r>
              <a:rPr lang="en-IN" sz="1400" b="1" cap="all" dirty="0" smtClean="0"/>
              <a:t>Rights; Course </a:t>
            </a:r>
            <a:r>
              <a:rPr lang="en-IN" sz="1400" b="1" cap="all" dirty="0"/>
              <a:t>Code: </a:t>
            </a:r>
            <a:r>
              <a:rPr lang="en-IN" sz="1400" b="1" cap="all" dirty="0" smtClean="0"/>
              <a:t>PHIL1051</a:t>
            </a:r>
          </a:p>
          <a:p>
            <a:pPr algn="ctr"/>
            <a:r>
              <a:rPr lang="en-IN" sz="1400" b="1" dirty="0" smtClean="0"/>
              <a:t>Course </a:t>
            </a:r>
            <a:r>
              <a:rPr lang="en-IN" sz="1400" b="1" dirty="0"/>
              <a:t>Outcomes (COs)</a:t>
            </a:r>
            <a:endParaRPr lang="en-US" sz="1400" dirty="0"/>
          </a:p>
          <a:p>
            <a:pPr algn="ctr"/>
            <a:r>
              <a:rPr lang="en-US" dirty="0"/>
              <a:t>After </a:t>
            </a:r>
            <a:r>
              <a:rPr lang="en-IN" dirty="0"/>
              <a:t>completion of this course, students will be able </a:t>
            </a:r>
            <a:r>
              <a:rPr lang="en-IN" dirty="0" smtClean="0"/>
              <a:t>to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673846"/>
              </p:ext>
            </p:extLst>
          </p:nvPr>
        </p:nvGraphicFramePr>
        <p:xfrm>
          <a:off x="152400" y="2133600"/>
          <a:ext cx="6553200" cy="4228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749514848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133925206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888324728"/>
                    </a:ext>
                  </a:extLst>
                </a:gridCol>
                <a:gridCol w="1090393">
                  <a:extLst>
                    <a:ext uri="{9D8B030D-6E8A-4147-A177-3AD203B41FA5}">
                      <a16:colId xmlns:a16="http://schemas.microsoft.com/office/drawing/2014/main" val="2901765966"/>
                    </a:ext>
                  </a:extLst>
                </a:gridCol>
                <a:gridCol w="738407">
                  <a:extLst>
                    <a:ext uri="{9D8B030D-6E8A-4147-A177-3AD203B41FA5}">
                      <a16:colId xmlns:a16="http://schemas.microsoft.com/office/drawing/2014/main" val="2135292334"/>
                    </a:ext>
                  </a:extLst>
                </a:gridCol>
              </a:tblGrid>
              <a:tr h="178075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163736"/>
                  </a:ext>
                </a:extLst>
              </a:tr>
              <a:tr h="410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Sl. No.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chemeClr val="bg1"/>
                          </a:solidFill>
                          <a:effectLst/>
                        </a:rPr>
                        <a:t>Course Outcomes (COs)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chemeClr val="bg1"/>
                          </a:solidFill>
                          <a:effectLst/>
                        </a:rPr>
                        <a:t>Knowledge Level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chemeClr val="bg1"/>
                          </a:solidFill>
                          <a:effectLst/>
                        </a:rPr>
                        <a:t>(Bloom’s Level)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chemeClr val="bg1"/>
                          </a:solidFill>
                          <a:effectLst/>
                        </a:rPr>
                        <a:t>POs Mapping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chemeClr val="bg1"/>
                          </a:solidFill>
                          <a:effectLst/>
                        </a:rPr>
                        <a:t>PSOs Mapping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696327"/>
                  </a:ext>
                </a:extLst>
              </a:tr>
              <a:tr h="5541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CO:1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Georgia" panose="02040502050405020303" pitchFamily="18" charset="0"/>
                        </a:rPr>
                        <a:t>Define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Georgia" panose="02040502050405020303" pitchFamily="18" charset="0"/>
                        </a:rPr>
                        <a:t> Human Rights and nature of Human Rights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L1: Remembering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1,2,3,4,5,6,8,9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1, 2, 3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025305"/>
                  </a:ext>
                </a:extLst>
              </a:tr>
              <a:tr h="5362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CO:2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Georgia" panose="02040502050405020303" pitchFamily="18" charset="0"/>
                        </a:rPr>
                        <a:t>Explain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Georgia" panose="02040502050405020303" pitchFamily="18" charset="0"/>
                        </a:rPr>
                        <a:t> Origin and historical development of Human Rights during ancient, medieval, modern and contemporary period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L2: Understanding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1,2,3,4,5,6,8,9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1, 2, 3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726759"/>
                  </a:ext>
                </a:extLst>
              </a:tr>
              <a:tr h="6471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CO:3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Summarised </a:t>
                      </a:r>
                      <a:r>
                        <a:rPr lang="en-IN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Natural Rights tradition: Thomas Hobbes, John Locke and Thomas Paine,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Some Reactions to Natural Rights tradition: Jeremy Bentham, Edmund Burke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L5: Evaluating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1,2,3,4,5,6,8,9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1, 2, 3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687078"/>
                  </a:ext>
                </a:extLst>
              </a:tr>
              <a:tr h="6512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CO:4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Georgia" panose="02040502050405020303" pitchFamily="18" charset="0"/>
                        </a:rPr>
                        <a:t>Demonstrate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Georgia" panose="02040502050405020303" pitchFamily="18" charset="0"/>
                        </a:rPr>
                        <a:t> Contemporary perspective:  Joel Feinberg, Thomas Hill Green, Rex Martin and Margaret Mac Donald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L3: Applying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1,2,3,4,5,6,8,9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1, 2, 3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83179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CO:5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Georgia" panose="02040502050405020303" pitchFamily="18" charset="0"/>
                        </a:rPr>
                        <a:t>Illustrate 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Georgia" panose="02040502050405020303" pitchFamily="18" charset="0"/>
                        </a:rPr>
                        <a:t>Indian Constitution: Preamble, Fundamental Rights and Duties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L4: Analyzing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1,2,3,4,5,8,9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1, 2, 3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432082"/>
                  </a:ext>
                </a:extLst>
              </a:tr>
              <a:tr h="6471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CO:6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Distinguish </a:t>
                      </a:r>
                      <a:r>
                        <a:rPr lang="en-IN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between</a:t>
                      </a:r>
                      <a:r>
                        <a:rPr lang="en-IN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N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Fundamental Rights and Human Rights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L2: Understanding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1,2,3,4,5,8,9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1, 2, 3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38955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-18660" y="-20216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18660" y="9658350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42875" y="7010400"/>
            <a:ext cx="4576061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Programme Articulation Matrix (CO-PO Matrix)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053388"/>
              </p:ext>
            </p:extLst>
          </p:nvPr>
        </p:nvGraphicFramePr>
        <p:xfrm>
          <a:off x="137620" y="7545199"/>
          <a:ext cx="6567977" cy="1751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5229">
                  <a:extLst>
                    <a:ext uri="{9D8B030D-6E8A-4147-A177-3AD203B41FA5}">
                      <a16:colId xmlns:a16="http://schemas.microsoft.com/office/drawing/2014/main" val="4286688834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1381269722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3758686341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3020695347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2236561120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4067470291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1714534951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1447676337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1127901474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1372102550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3511269596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711969409"/>
                    </a:ext>
                  </a:extLst>
                </a:gridCol>
                <a:gridCol w="505229">
                  <a:extLst>
                    <a:ext uri="{9D8B030D-6E8A-4147-A177-3AD203B41FA5}">
                      <a16:colId xmlns:a16="http://schemas.microsoft.com/office/drawing/2014/main" val="2001983608"/>
                    </a:ext>
                  </a:extLst>
                </a:gridCol>
              </a:tblGrid>
              <a:tr h="220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PO2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PO3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PO4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PO5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PO6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PO7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PO8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PO9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PSO1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PSO2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PSO3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462647"/>
                  </a:ext>
                </a:extLst>
              </a:tr>
              <a:tr h="220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CO1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3450057"/>
                  </a:ext>
                </a:extLst>
              </a:tr>
              <a:tr h="220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CO2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4411762"/>
                  </a:ext>
                </a:extLst>
              </a:tr>
              <a:tr h="220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CO3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008598"/>
                  </a:ext>
                </a:extLst>
              </a:tr>
              <a:tr h="220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CO4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3183801"/>
                  </a:ext>
                </a:extLst>
              </a:tr>
              <a:tr h="220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CO5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7332938"/>
                  </a:ext>
                </a:extLst>
              </a:tr>
              <a:tr h="220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CO6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80765"/>
                  </a:ext>
                </a:extLst>
              </a:tr>
              <a:tr h="2097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Average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1.33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1.50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1.67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1.50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2.00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1.00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2.00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2.00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1.67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2.17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1.17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9" marR="7419" marT="7419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60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18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577850"/>
            <a:ext cx="6553200" cy="4127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Course Content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52400" y="1066800"/>
            <a:ext cx="6553200" cy="9144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cap="all" dirty="0"/>
              <a:t>Philosophy </a:t>
            </a:r>
            <a:r>
              <a:rPr lang="en-US" sz="1400" b="1" cap="all" dirty="0" smtClean="0"/>
              <a:t>MINOR</a:t>
            </a:r>
            <a:endParaRPr lang="en-US" sz="1400" b="1" i="1" dirty="0"/>
          </a:p>
          <a:p>
            <a:pPr algn="ctr"/>
            <a:r>
              <a:rPr lang="en-US" sz="1400" b="1" cap="all" dirty="0" smtClean="0"/>
              <a:t>Course </a:t>
            </a:r>
            <a:r>
              <a:rPr lang="en-US" sz="1400" b="1" cap="all" dirty="0"/>
              <a:t>Title &amp; Course Code</a:t>
            </a:r>
            <a:endParaRPr lang="en-US" sz="1400" dirty="0"/>
          </a:p>
          <a:p>
            <a:pPr algn="ctr"/>
            <a:r>
              <a:rPr lang="en-US" sz="1400" b="1" cap="all" dirty="0"/>
              <a:t>Philosophy: Indian and Western—I</a:t>
            </a:r>
            <a:endParaRPr lang="en-US" sz="1400" dirty="0"/>
          </a:p>
          <a:p>
            <a:pPr algn="ctr"/>
            <a:r>
              <a:rPr lang="en-US" sz="1400" b="1" cap="all" dirty="0"/>
              <a:t>Code: PHIL1021</a:t>
            </a:r>
            <a:r>
              <a:rPr lang="en-US" sz="1400" b="1" dirty="0"/>
              <a:t> 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152400" y="2146300"/>
            <a:ext cx="6553200" cy="5233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SYLLABUS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en-US" b="1" dirty="0"/>
              <a:t>Module-I</a:t>
            </a:r>
            <a:endParaRPr lang="en-US" dirty="0"/>
          </a:p>
          <a:p>
            <a:r>
              <a:rPr lang="en-US" dirty="0"/>
              <a:t>Introduction: General features of Indian Philosophy</a:t>
            </a:r>
          </a:p>
          <a:p>
            <a:r>
              <a:rPr lang="en-US" dirty="0" err="1"/>
              <a:t>Cārvāka</a:t>
            </a:r>
            <a:r>
              <a:rPr lang="en-US" dirty="0"/>
              <a:t> : </a:t>
            </a:r>
            <a:r>
              <a:rPr lang="en-US" dirty="0" err="1"/>
              <a:t>pramāṇatattva</a:t>
            </a:r>
            <a:r>
              <a:rPr lang="en-US" dirty="0"/>
              <a:t>, </a:t>
            </a:r>
            <a:r>
              <a:rPr lang="en-US" dirty="0" err="1"/>
              <a:t>jaḍavāda</a:t>
            </a:r>
            <a:r>
              <a:rPr lang="en-US" dirty="0"/>
              <a:t> and </a:t>
            </a:r>
            <a:r>
              <a:rPr lang="en-US" dirty="0" err="1" smtClean="0"/>
              <a:t>dehātmavāda</a:t>
            </a:r>
            <a:endParaRPr lang="en-US" dirty="0" smtClean="0"/>
          </a:p>
          <a:p>
            <a:endParaRPr lang="en-US" dirty="0"/>
          </a:p>
          <a:p>
            <a:r>
              <a:rPr lang="en-US" b="1" dirty="0"/>
              <a:t>Module : II </a:t>
            </a:r>
            <a:endParaRPr lang="en-US" dirty="0"/>
          </a:p>
          <a:p>
            <a:r>
              <a:rPr lang="en-US" dirty="0"/>
              <a:t>Jainism : </a:t>
            </a:r>
            <a:r>
              <a:rPr lang="en-US" dirty="0" err="1"/>
              <a:t>anekāntavāda</a:t>
            </a:r>
            <a:r>
              <a:rPr lang="en-US" dirty="0"/>
              <a:t>, </a:t>
            </a:r>
            <a:r>
              <a:rPr lang="en-US" dirty="0" err="1"/>
              <a:t>syādvāda</a:t>
            </a:r>
            <a:r>
              <a:rPr lang="en-US" dirty="0"/>
              <a:t> and </a:t>
            </a:r>
            <a:r>
              <a:rPr lang="en-US" dirty="0" err="1"/>
              <a:t>nayavāda</a:t>
            </a:r>
            <a:endParaRPr lang="en-US" dirty="0"/>
          </a:p>
          <a:p>
            <a:r>
              <a:rPr lang="en-US" dirty="0"/>
              <a:t>Buddhism: Four noble truths, </a:t>
            </a:r>
            <a:r>
              <a:rPr lang="en-US" dirty="0" err="1"/>
              <a:t>pratītyasamutpādavāda</a:t>
            </a:r>
            <a:r>
              <a:rPr lang="en-US" dirty="0"/>
              <a:t>, </a:t>
            </a:r>
            <a:r>
              <a:rPr lang="en-US" dirty="0" err="1"/>
              <a:t>kṣaṇabhaṅgavāda</a:t>
            </a:r>
            <a:r>
              <a:rPr lang="en-US" dirty="0"/>
              <a:t>, </a:t>
            </a:r>
            <a:r>
              <a:rPr lang="en-US" dirty="0" err="1" smtClean="0"/>
              <a:t>nairātmyavāda</a:t>
            </a:r>
            <a:endParaRPr lang="en-US" dirty="0" smtClean="0"/>
          </a:p>
          <a:p>
            <a:endParaRPr lang="en-US" dirty="0"/>
          </a:p>
          <a:p>
            <a:r>
              <a:rPr lang="en-US" b="1" dirty="0"/>
              <a:t>Module- III</a:t>
            </a:r>
            <a:endParaRPr lang="en-US" dirty="0"/>
          </a:p>
          <a:p>
            <a:r>
              <a:rPr lang="en-US" dirty="0"/>
              <a:t>Metaphysics : Nature of Metaphysics, Elimination of Metaphysics</a:t>
            </a:r>
          </a:p>
          <a:p>
            <a:r>
              <a:rPr lang="en-US" dirty="0"/>
              <a:t>Realism : Naïve Realism, Scientific Realism, Representative Realism</a:t>
            </a:r>
          </a:p>
          <a:p>
            <a:r>
              <a:rPr lang="en-US" dirty="0"/>
              <a:t>Idealism: Subjective Idealism, Objective </a:t>
            </a:r>
            <a:r>
              <a:rPr lang="en-US" dirty="0" smtClean="0"/>
              <a:t>Idealism</a:t>
            </a:r>
          </a:p>
          <a:p>
            <a:endParaRPr lang="en-US" dirty="0"/>
          </a:p>
          <a:p>
            <a:r>
              <a:rPr lang="en-US" b="1" dirty="0"/>
              <a:t>Module-IV</a:t>
            </a:r>
            <a:endParaRPr lang="en-US" dirty="0"/>
          </a:p>
          <a:p>
            <a:r>
              <a:rPr lang="en-US" dirty="0"/>
              <a:t>Substance : Views of Descartes, Spinoza, Locke and Berkeley</a:t>
            </a:r>
          </a:p>
          <a:p>
            <a:r>
              <a:rPr lang="en-IN" dirty="0"/>
              <a:t>Relation between Mind and Body : Interactionism and Parallelism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8660" y="-20216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-18660" y="9658350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52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168548"/>
              </p:ext>
            </p:extLst>
          </p:nvPr>
        </p:nvGraphicFramePr>
        <p:xfrm>
          <a:off x="152399" y="1917847"/>
          <a:ext cx="6553200" cy="4254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1808">
                  <a:extLst>
                    <a:ext uri="{9D8B030D-6E8A-4147-A177-3AD203B41FA5}">
                      <a16:colId xmlns:a16="http://schemas.microsoft.com/office/drawing/2014/main" val="2821713219"/>
                    </a:ext>
                  </a:extLst>
                </a:gridCol>
                <a:gridCol w="2727192">
                  <a:extLst>
                    <a:ext uri="{9D8B030D-6E8A-4147-A177-3AD203B41FA5}">
                      <a16:colId xmlns:a16="http://schemas.microsoft.com/office/drawing/2014/main" val="342804905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75048057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46324397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700960233"/>
                    </a:ext>
                  </a:extLst>
                </a:gridCol>
              </a:tblGrid>
              <a:tr h="485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Sl. No.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Course Outcomes (COs)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Knowledge Level</a:t>
                      </a:r>
                      <a:endParaRPr lang="en-US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(Bloom’s Level)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POs Mapping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PSOs Mapping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434586"/>
                  </a:ext>
                </a:extLst>
              </a:tr>
              <a:tr h="9509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CO:1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Explain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the general feature of classical Indian Philosophy and different metaphysical theories of </a:t>
                      </a:r>
                      <a:r>
                        <a:rPr lang="en-IN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Cārvāka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Philosophy.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L2: Understanding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1,2,3,5,6,8,9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2, 3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58735"/>
                  </a:ext>
                </a:extLst>
              </a:tr>
              <a:tr h="4754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CO:2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Demonstrate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the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Jaina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</a:t>
                      </a:r>
                      <a:r>
                        <a:rPr lang="en-IN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anekāntavāda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, </a:t>
                      </a:r>
                      <a:r>
                        <a:rPr lang="en-IN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syādvāda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and </a:t>
                      </a:r>
                      <a:r>
                        <a:rPr lang="en-IN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nayavāda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L3: Applying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1,2,3,4,5,6,8,9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1, 2, 3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690480"/>
                  </a:ext>
                </a:extLst>
              </a:tr>
              <a:tr h="6964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CO:3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Illustrate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the Buddha theory of 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Four noble truths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, </a:t>
                      </a:r>
                      <a:r>
                        <a:rPr lang="en-IN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pratītyasamutpādavāda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, </a:t>
                      </a:r>
                      <a:r>
                        <a:rPr lang="en-IN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kṣaṇabhaṅgavāda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, </a:t>
                      </a:r>
                      <a:r>
                        <a:rPr lang="en-IN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nairātmyavāda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.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L4: Analyzing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1,2,3,4,5,6,8,9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1, 2, 3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89562"/>
                  </a:ext>
                </a:extLst>
              </a:tr>
              <a:tr h="4653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CO:4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Differentiate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different forms of Realism and Idealism.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L4: Analyzing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1,2,3,4,5,6,9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1429699"/>
                  </a:ext>
                </a:extLst>
              </a:tr>
              <a:tr h="7151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CO:5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Evaluate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Descartes, Spinoza, Locke and Berkeley’s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theory of Substance.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L5: Evaluating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1,2,3,4,5,6,9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562094"/>
                  </a:ext>
                </a:extLst>
              </a:tr>
              <a:tr h="4653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CO:6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Criticize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the theory of </a:t>
                      </a:r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Interactionism and Parallelism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.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L5: Evaluating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1,2,3,4,5,6,7,8,9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1, 2, 3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21547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-18660" y="-20216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18660" y="9658350"/>
            <a:ext cx="6876661" cy="2476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0368" y="6709886"/>
            <a:ext cx="4576061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Programme Articulation Matrix (CO-PO Matrix)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151022"/>
              </p:ext>
            </p:extLst>
          </p:nvPr>
        </p:nvGraphicFramePr>
        <p:xfrm>
          <a:off x="155027" y="527245"/>
          <a:ext cx="6550572" cy="1190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50572">
                  <a:extLst>
                    <a:ext uri="{9D8B030D-6E8A-4147-A177-3AD203B41FA5}">
                      <a16:colId xmlns:a16="http://schemas.microsoft.com/office/drawing/2014/main" val="141878997"/>
                    </a:ext>
                  </a:extLst>
                </a:gridCol>
              </a:tblGrid>
              <a:tr h="1190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all" dirty="0" smtClean="0">
                          <a:effectLst/>
                        </a:rPr>
                        <a:t>Philosophy</a:t>
                      </a:r>
                      <a:r>
                        <a:rPr lang="en-US" sz="1400" cap="all" dirty="0">
                          <a:effectLst/>
                        </a:rPr>
                        <a:t>: Indian and Western—I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all" dirty="0">
                          <a:effectLst/>
                        </a:rPr>
                        <a:t>Code: PHIL1021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en-US" sz="1400" dirty="0" smtClean="0">
                        <a:effectLst/>
                      </a:endParaRPr>
                    </a:p>
                    <a:p>
                      <a:pPr algn="ctr"/>
                      <a:r>
                        <a:rPr lang="en-IN" sz="1400" b="1" dirty="0" smtClean="0"/>
                        <a:t>Course Outcomes (COs)</a:t>
                      </a:r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After </a:t>
                      </a:r>
                      <a:r>
                        <a:rPr lang="en-IN" sz="1400" dirty="0" smtClean="0"/>
                        <a:t>completion of this course, students will be able to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421822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991200"/>
              </p:ext>
            </p:extLst>
          </p:nvPr>
        </p:nvGraphicFramePr>
        <p:xfrm>
          <a:off x="152403" y="7279619"/>
          <a:ext cx="6553196" cy="1635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92">
                  <a:extLst>
                    <a:ext uri="{9D8B030D-6E8A-4147-A177-3AD203B41FA5}">
                      <a16:colId xmlns:a16="http://schemas.microsoft.com/office/drawing/2014/main" val="1349864077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2196954615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3119307820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2259312765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4256137721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2720777109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214371828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1316443360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3708531740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844252080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2416150787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1396643034"/>
                    </a:ext>
                  </a:extLst>
                </a:gridCol>
                <a:gridCol w="504092">
                  <a:extLst>
                    <a:ext uri="{9D8B030D-6E8A-4147-A177-3AD203B41FA5}">
                      <a16:colId xmlns:a16="http://schemas.microsoft.com/office/drawing/2014/main" val="740719065"/>
                    </a:ext>
                  </a:extLst>
                </a:gridCol>
              </a:tblGrid>
              <a:tr h="20569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chemeClr val="bg1"/>
                          </a:solidFill>
                          <a:effectLst/>
                        </a:rPr>
                        <a:t>PO1</a:t>
                      </a:r>
                      <a:endParaRPr lang="en-US" sz="9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PO2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PO3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PO4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chemeClr val="bg1"/>
                          </a:solidFill>
                          <a:effectLst/>
                        </a:rPr>
                        <a:t>PO5</a:t>
                      </a:r>
                      <a:endParaRPr lang="en-US" sz="9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chemeClr val="bg1"/>
                          </a:solidFill>
                          <a:effectLst/>
                        </a:rPr>
                        <a:t>PO6</a:t>
                      </a:r>
                      <a:endParaRPr lang="en-US" sz="9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chemeClr val="bg1"/>
                          </a:solidFill>
                          <a:effectLst/>
                        </a:rPr>
                        <a:t>PO7</a:t>
                      </a:r>
                      <a:endParaRPr lang="en-US" sz="9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chemeClr val="bg1"/>
                          </a:solidFill>
                          <a:effectLst/>
                        </a:rPr>
                        <a:t>PO8</a:t>
                      </a:r>
                      <a:endParaRPr lang="en-US" sz="9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chemeClr val="bg1"/>
                          </a:solidFill>
                          <a:effectLst/>
                        </a:rPr>
                        <a:t>PO9</a:t>
                      </a:r>
                      <a:endParaRPr lang="en-US" sz="9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chemeClr val="bg1"/>
                          </a:solidFill>
                          <a:effectLst/>
                        </a:rPr>
                        <a:t>PSO1</a:t>
                      </a:r>
                      <a:endParaRPr lang="en-US" sz="9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chemeClr val="bg1"/>
                          </a:solidFill>
                          <a:effectLst/>
                        </a:rPr>
                        <a:t>PSO2</a:t>
                      </a:r>
                      <a:endParaRPr lang="en-US" sz="9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PSO3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695655"/>
                  </a:ext>
                </a:extLst>
              </a:tr>
              <a:tr h="2056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CO1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6823957"/>
                  </a:ext>
                </a:extLst>
              </a:tr>
              <a:tr h="2056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CO2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819016"/>
                  </a:ext>
                </a:extLst>
              </a:tr>
              <a:tr h="2056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CO3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793804"/>
                  </a:ext>
                </a:extLst>
              </a:tr>
              <a:tr h="2056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CO4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9467496"/>
                  </a:ext>
                </a:extLst>
              </a:tr>
              <a:tr h="2056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CO5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172048"/>
                  </a:ext>
                </a:extLst>
              </a:tr>
              <a:tr h="2056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CO6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3152646"/>
                  </a:ext>
                </a:extLst>
              </a:tr>
              <a:tr h="195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Average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1.00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1.00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1.33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1.00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1.50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1.17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1.00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1.25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1.17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1.00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1.25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1.00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759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718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8659" y="9706476"/>
            <a:ext cx="6900724" cy="22358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90770" y="1219200"/>
            <a:ext cx="5257800" cy="42672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CO-PO attainment </a:t>
            </a: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in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Outcome Based </a:t>
            </a:r>
            <a:r>
              <a:rPr lang="en-US" sz="3600" b="1" dirty="0" smtClean="0">
                <a:solidFill>
                  <a:schemeClr val="bg1"/>
                </a:solidFill>
              </a:rPr>
              <a:t>Education</a:t>
            </a:r>
          </a:p>
          <a:p>
            <a:pPr algn="ctr"/>
            <a:r>
              <a:rPr lang="en-US" sz="3200" b="1" cap="al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SEMESTER – </a:t>
            </a:r>
            <a:r>
              <a:rPr lang="en-US" sz="32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</a:t>
            </a:r>
            <a:endParaRPr lang="en-US" sz="3200" b="1" cap="al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cap="al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CCFUP under NEP </a:t>
            </a:r>
            <a:r>
              <a:rPr lang="en-US" sz="32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2020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0770" y="6553200"/>
            <a:ext cx="5257800" cy="19812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Department of Philosophy</a:t>
            </a: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Government General Degree College, </a:t>
            </a:r>
            <a:r>
              <a:rPr lang="en-US" b="1" dirty="0" err="1" smtClean="0">
                <a:solidFill>
                  <a:schemeClr val="bg1"/>
                </a:solidFill>
              </a:rPr>
              <a:t>Kalna</a:t>
            </a:r>
            <a:r>
              <a:rPr lang="en-US" b="1" dirty="0" smtClean="0">
                <a:solidFill>
                  <a:schemeClr val="bg1"/>
                </a:solidFill>
              </a:rPr>
              <a:t>-I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24063" y="-24063"/>
            <a:ext cx="6900724" cy="22358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3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2563</Words>
  <Application>Microsoft Office PowerPoint</Application>
  <PresentationFormat>A4 Paper (210x297 mm)</PresentationFormat>
  <Paragraphs>1008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Georgia</vt:lpstr>
      <vt:lpstr>Mangal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TITIR</cp:lastModifiedBy>
  <cp:revision>190</cp:revision>
  <dcterms:created xsi:type="dcterms:W3CDTF">2006-08-16T00:00:00Z</dcterms:created>
  <dcterms:modified xsi:type="dcterms:W3CDTF">2024-08-19T14:30:29Z</dcterms:modified>
</cp:coreProperties>
</file>